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58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QtLePTr+70NDGv5JhhFVg==" hashData="swthEuV4F5HJtqkmdIHhGOQC+akcJmd8hoZsG/Ov2/z+vIrD4tAA37i3BivILRDPVLC5zBWGDJokiIiGGrInC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25B"/>
    <a:srgbClr val="D83832"/>
    <a:srgbClr val="BE4B48"/>
    <a:srgbClr val="26335E"/>
    <a:srgbClr val="E99B4B"/>
    <a:srgbClr val="EED956"/>
    <a:srgbClr val="000100"/>
    <a:srgbClr val="F6EC5E"/>
    <a:srgbClr val="00B9DF"/>
    <a:srgbClr val="00D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15"/>
    <p:restoredTop sz="94675"/>
  </p:normalViewPr>
  <p:slideViewPr>
    <p:cSldViewPr snapToGrid="0" snapToObjects="1">
      <p:cViewPr varScale="1">
        <p:scale>
          <a:sx n="103" d="100"/>
          <a:sy n="103" d="100"/>
        </p:scale>
        <p:origin x="176" y="1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3351-D368-5A43-9493-3C993AECE725}" type="datetimeFigureOut">
              <a:rPr lang="nl-NL" smtClean="0"/>
              <a:t>14-09-2022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06B4-0E04-244F-A883-3D31342A120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9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06B4-0E04-244F-A883-3D31342A12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07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630B-51A2-5A41-9F65-DD2E99384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2B3EE-302E-B640-B0B1-ACBECEA84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55316-D9D1-CD44-A178-92635EA5D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E3258-B700-BD45-9AD2-B2899094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8A909-70DF-8941-A70F-1AA2CE0B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97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3BFB-47E2-6145-A20F-68A51278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C6C1E-B62B-DD4D-9B81-6F0323F62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DDF16-78E2-5241-9290-CABE8DFB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B2F9-9DAD-704E-8B65-7D42722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E2C0-AEEF-5443-9C11-F890A017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8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902FF-430C-2E45-8D17-5DEFA36F9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8B5B1-AFC5-2740-B8B2-F4683EBEB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E92AA-A7D3-E949-977C-2AB4B52E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EDC4-B9FB-CC49-AB3D-88D2BBCA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AAB42-6264-B74B-AFC2-35C83B02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0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143F-02C7-AD45-A62A-9E17B7C7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D3494-1F69-F748-B229-B0DCC8835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008566CA-6C11-8E4C-B887-FA2B7AFB5A58}"/>
              </a:ext>
            </a:extLst>
          </p:cNvPr>
          <p:cNvSpPr txBox="1"/>
          <p:nvPr userDrawn="1"/>
        </p:nvSpPr>
        <p:spPr>
          <a:xfrm>
            <a:off x="10576914" y="138983"/>
            <a:ext cx="1188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u="none" dirty="0">
                <a:solidFill>
                  <a:schemeClr val="bg1"/>
                </a:solidFill>
              </a:rPr>
              <a:t>HOOFDMENU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8C2AB9-1A2A-C442-B36E-9823054AD6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65857" y="197802"/>
            <a:ext cx="144000" cy="144000"/>
            <a:chOff x="7700492" y="198529"/>
            <a:chExt cx="540000" cy="540000"/>
          </a:xfrm>
          <a:noFill/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C34577-13B5-4442-A498-88AF4A4974E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700492" y="198529"/>
              <a:ext cx="540000" cy="54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Picture 7">
              <a:hlinkClick r:id="rId2" action="ppaction://hlinksldjump"/>
              <a:extLst>
                <a:ext uri="{FF2B5EF4-FFF2-40B4-BE49-F238E27FC236}">
                  <a16:creationId xmlns:a16="http://schemas.microsoft.com/office/drawing/2014/main" id="{246B4E57-3B63-D947-9AB8-D8EC3EEE9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790492" y="288529"/>
              <a:ext cx="360000" cy="360000"/>
            </a:xfrm>
            <a:prstGeom prst="rect">
              <a:avLst/>
            </a:prstGeom>
            <a:grpFill/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AF08B-893C-2C46-BF89-88EA8F9C51D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6D9AB-62CC-B646-A3C9-8E077F463A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2277C6-F0B8-064A-8326-297D1024E61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C4DEF2-F5FC-CA44-829A-0EDC983C41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026"/>
            <a:ext cx="939132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2682-4352-6E4C-A3E0-F937F0B9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C0726-4829-BB40-9557-F63157E4D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E7405-D399-2B4A-B877-7D7F7760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A9F2D-A32A-7D4D-AE48-A1973DF5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3251B-9987-B743-B91D-1626DCC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28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5172-124C-9C4B-B40C-E684C7DF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B883-CE57-FC4C-9303-7EE53561E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D3375-0BFD-C549-BFF9-9A89FEFCA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59B2-6388-F44A-96AA-D686C6AA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B67BD-EFB1-0B4B-BF2C-D2C45681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63BD-EB58-A54C-B87E-003A94C2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2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08BB-CC45-6744-A896-E6D08CA4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7F5A2-DEC4-D34F-A19D-29E5FE818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84BBC-AAE3-6D40-8ABB-08B748659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16034-AF6E-914D-87EB-26AE803E2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CA132-FB64-2840-8376-8487263C2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FC0C1-BA57-BF4F-B166-F6E7FEC9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20FEF5-6A78-BD42-9DD5-C703A6B0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9F79B-AA13-E14C-BCED-058ED1DA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79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52E3-6372-2C41-9DCF-AE27989B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FB0A1-E65C-8646-B27F-F7F287FE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C81E4-FE7C-634F-B00E-7BB9A876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Campagne voor oogveiligheid in het kader van de zonsverduistering van 2021 | eclips2021.be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7837-FA3D-6C47-ACFF-04CCD4B5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2277C6-F0B8-064A-8326-297D1024E61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72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94CCB-7286-804A-B544-03D4BE8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FAFCD-02AE-6F40-AC56-3F4D9B39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FAFE0-079C-0C41-8881-BDF213A3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86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9E6D-3A31-354D-9FAB-DE0F999B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8E639-25D1-9F41-9B9B-D7D2FFA8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92CB6-F049-1A41-82BE-1DB28971B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569E2-971D-944D-AC48-6EDC3C1F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CDE91-6559-A846-BD06-F51EAF34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278CD-A5CC-644D-90EB-C9E7A705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3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40AB-3A94-404C-9419-3BEED64D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CDE30-253F-DA4F-8A43-9FD74F2D7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5AA36-0832-3646-8FC6-43A28582E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48DA4-DA02-4B48-99FE-A4DCF745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ACD8-26D2-EF41-8035-78AC7DFD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88AC2-B01D-C14C-B43C-410A6437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87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A4452-D546-324A-8A6B-57711CCE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C9642-8862-F346-B32E-92618CAFC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941BB-5465-C64C-90B7-A8CC58042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3E145-95F4-A241-B684-E76B908B1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D8766-A22E-814E-B167-1D15C5A57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4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slide" Target="slide14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9.emf"/><Relationship Id="rId3" Type="http://schemas.openxmlformats.org/officeDocument/2006/relationships/image" Target="../media/image15.emf"/><Relationship Id="rId7" Type="http://schemas.openxmlformats.org/officeDocument/2006/relationships/image" Target="../media/image26.png"/><Relationship Id="rId12" Type="http://schemas.openxmlformats.org/officeDocument/2006/relationships/image" Target="../media/image2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7.emf"/><Relationship Id="rId5" Type="http://schemas.openxmlformats.org/officeDocument/2006/relationships/image" Target="../media/image25.emf"/><Relationship Id="rId10" Type="http://schemas.openxmlformats.org/officeDocument/2006/relationships/image" Target="../media/image23.emf"/><Relationship Id="rId4" Type="http://schemas.openxmlformats.org/officeDocument/2006/relationships/image" Target="../media/image24.emf"/><Relationship Id="rId9" Type="http://schemas.openxmlformats.org/officeDocument/2006/relationships/image" Target="../media/image22.emf"/><Relationship Id="rId1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1.png"/><Relationship Id="rId3" Type="http://schemas.openxmlformats.org/officeDocument/2006/relationships/image" Target="../media/image30.emf"/><Relationship Id="rId7" Type="http://schemas.openxmlformats.org/officeDocument/2006/relationships/image" Target="../media/image22.emf"/><Relationship Id="rId12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31.png"/><Relationship Id="rId5" Type="http://schemas.openxmlformats.org/officeDocument/2006/relationships/image" Target="../media/image20.emf"/><Relationship Id="rId10" Type="http://schemas.openxmlformats.org/officeDocument/2006/relationships/image" Target="../media/image12.png"/><Relationship Id="rId4" Type="http://schemas.openxmlformats.org/officeDocument/2006/relationships/image" Target="../media/image15.emf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06EE2-2BA0-8E42-B052-CA4E68715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" t="54027" r="163" b="65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05BC9-2832-F342-BB95-58104B2ED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nl-NL" sz="8000" b="1" dirty="0">
                <a:solidFill>
                  <a:srgbClr val="26335E"/>
                </a:solidFill>
                <a:latin typeface="Montserrat Black" pitchFamily="2" charset="77"/>
              </a:rPr>
              <a:t>ECLIPS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AD2BC-C425-AC45-A244-68FBF42B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nl-NL" b="1" cap="all" dirty="0">
                <a:solidFill>
                  <a:srgbClr val="26335E"/>
                </a:solidFill>
                <a:latin typeface="Montserrat SemiBold" pitchFamily="2" charset="77"/>
              </a:rPr>
              <a:t>Zonsverduistering &amp; oogveiligheid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3472E6-CE8B-1848-B3ED-B0D1B9F6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82" y="614842"/>
            <a:ext cx="1381565" cy="13869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74A36-4714-6D44-AC8F-E53BF297B98D}"/>
              </a:ext>
            </a:extLst>
          </p:cNvPr>
          <p:cNvGrpSpPr/>
          <p:nvPr/>
        </p:nvGrpSpPr>
        <p:grpSpPr>
          <a:xfrm>
            <a:off x="2644622" y="5592440"/>
            <a:ext cx="6902756" cy="778238"/>
            <a:chOff x="98673" y="4250874"/>
            <a:chExt cx="6902756" cy="7782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BE465-2034-0048-9D77-1F3A328D8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6"/>
            <a:stretch/>
          </p:blipFill>
          <p:spPr>
            <a:xfrm>
              <a:off x="5491824" y="4250874"/>
              <a:ext cx="1509605" cy="6646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2C7ED-A8E5-EC43-8269-D01982F8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73" y="4471910"/>
              <a:ext cx="1878264" cy="432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69461F-7373-1B4B-BA14-6DADA2C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553" y="4448059"/>
              <a:ext cx="1259655" cy="58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6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Zon, maan en aarde op één lijn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maan raakt de aarde       totale zonsverduistering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totale eclips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B83E86-FFAB-F64A-8F1A-6A8B5D28179D}"/>
              </a:ext>
            </a:extLst>
          </p:cNvPr>
          <p:cNvCxnSpPr>
            <a:cxnSpLocks/>
          </p:cNvCxnSpPr>
          <p:nvPr/>
        </p:nvCxnSpPr>
        <p:spPr>
          <a:xfrm>
            <a:off x="6910351" y="5813975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C921E4A-97B4-F149-A767-F7069D82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27" y="2844861"/>
            <a:ext cx="10580257" cy="211397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FF9B63-C43F-CB4A-9671-26A1E7D7341F}"/>
              </a:ext>
            </a:extLst>
          </p:cNvPr>
          <p:cNvSpPr txBox="1">
            <a:spLocks/>
          </p:cNvSpPr>
          <p:nvPr/>
        </p:nvSpPr>
        <p:spPr>
          <a:xfrm>
            <a:off x="8999233" y="2670598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Bijschaduw (penumbra)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311FA1-1FCC-774A-A17F-0C938AB9C044}"/>
              </a:ext>
            </a:extLst>
          </p:cNvPr>
          <p:cNvCxnSpPr/>
          <p:nvPr/>
        </p:nvCxnSpPr>
        <p:spPr>
          <a:xfrm>
            <a:off x="9114487" y="2969342"/>
            <a:ext cx="0" cy="678425"/>
          </a:xfrm>
          <a:prstGeom prst="line">
            <a:avLst/>
          </a:prstGeom>
          <a:ln w="19050">
            <a:solidFill>
              <a:srgbClr val="BE4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088171-FC39-EB44-BEC5-9D6F867363F3}"/>
              </a:ext>
            </a:extLst>
          </p:cNvPr>
          <p:cNvCxnSpPr/>
          <p:nvPr/>
        </p:nvCxnSpPr>
        <p:spPr>
          <a:xfrm>
            <a:off x="9709339" y="3918155"/>
            <a:ext cx="0" cy="678425"/>
          </a:xfrm>
          <a:prstGeom prst="line">
            <a:avLst/>
          </a:prstGeom>
          <a:ln w="19050">
            <a:solidFill>
              <a:srgbClr val="BE4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1C4A6D-0657-9E49-B35E-5655A7EAD035}"/>
              </a:ext>
            </a:extLst>
          </p:cNvPr>
          <p:cNvSpPr txBox="1">
            <a:spLocks/>
          </p:cNvSpPr>
          <p:nvPr/>
        </p:nvSpPr>
        <p:spPr>
          <a:xfrm>
            <a:off x="7902936" y="4641111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(umbra)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6CF8FE-A64C-D340-84FC-D18455BD8BF2}"/>
              </a:ext>
            </a:extLst>
          </p:cNvPr>
          <p:cNvGrpSpPr/>
          <p:nvPr/>
        </p:nvGrpSpPr>
        <p:grpSpPr>
          <a:xfrm>
            <a:off x="7486383" y="4596580"/>
            <a:ext cx="365656" cy="360000"/>
            <a:chOff x="7716180" y="4601418"/>
            <a:chExt cx="365656" cy="36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A3735D-A80D-1241-8DAA-35051514AE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180" y="4601418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19E3B4-68E0-4547-A41C-47E5E40B0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777" y="4612389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42FE91-8D18-D744-8FAC-0229233416CC}"/>
              </a:ext>
            </a:extLst>
          </p:cNvPr>
          <p:cNvGrpSpPr/>
          <p:nvPr/>
        </p:nvGrpSpPr>
        <p:grpSpPr>
          <a:xfrm>
            <a:off x="11116267" y="2604002"/>
            <a:ext cx="389170" cy="428112"/>
            <a:chOff x="11367346" y="2662283"/>
            <a:chExt cx="389170" cy="4281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142F0EF-4080-E145-823A-6A53624BC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67346" y="2662283"/>
              <a:ext cx="360000" cy="360000"/>
            </a:xfrm>
            <a:prstGeom prst="ellipse">
              <a:avLst/>
            </a:prstGeom>
            <a:solidFill>
              <a:srgbClr val="F6E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CA8DC95-EF23-7D4B-9CF6-1F5C86D8E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18457" y="2752336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49BCC0F-19AF-3744-9AF1-0E0AE65AC3CC}"/>
              </a:ext>
            </a:extLst>
          </p:cNvPr>
          <p:cNvSpPr txBox="1">
            <a:spLocks/>
          </p:cNvSpPr>
          <p:nvPr/>
        </p:nvSpPr>
        <p:spPr>
          <a:xfrm>
            <a:off x="7463592" y="5032068"/>
            <a:ext cx="40558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Totaal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584CD51-F920-5E42-B93C-564E378B033C}"/>
              </a:ext>
            </a:extLst>
          </p:cNvPr>
          <p:cNvSpPr txBox="1">
            <a:spLocks/>
          </p:cNvSpPr>
          <p:nvPr/>
        </p:nvSpPr>
        <p:spPr>
          <a:xfrm>
            <a:off x="10956760" y="2362956"/>
            <a:ext cx="67901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14B-A3DD-DE43-B632-88D56CC5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0EAA2-6A4E-B544-82AB-6EA5C010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  <p:sp>
        <p:nvSpPr>
          <p:cNvPr id="3" name="4-Point Star 2">
            <a:extLst>
              <a:ext uri="{FF2B5EF4-FFF2-40B4-BE49-F238E27FC236}">
                <a16:creationId xmlns:a16="http://schemas.microsoft.com/office/drawing/2014/main" id="{BE8C298D-2110-E449-A245-CF87F883C897}"/>
              </a:ext>
            </a:extLst>
          </p:cNvPr>
          <p:cNvSpPr/>
          <p:nvPr/>
        </p:nvSpPr>
        <p:spPr>
          <a:xfrm>
            <a:off x="7516894" y="4592340"/>
            <a:ext cx="80928" cy="80928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49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3E05E7-1DF1-0D4A-83EC-55A0D96BA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67" y="399477"/>
            <a:ext cx="9007866" cy="60052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D0258-21E7-D44E-A2E0-21F8394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20DCB-E12D-6E47-B98E-CC62E095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352400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maan raakt nergens aardoppervlak!</a:t>
            </a: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zon, maan en aarde op één lijn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gedeeltelijke eclips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A6720-F002-9543-A240-AC2F47270D2F}"/>
              </a:ext>
            </a:extLst>
          </p:cNvPr>
          <p:cNvGrpSpPr/>
          <p:nvPr/>
        </p:nvGrpSpPr>
        <p:grpSpPr>
          <a:xfrm>
            <a:off x="895725" y="3052694"/>
            <a:ext cx="10740122" cy="3400502"/>
            <a:chOff x="1145297" y="1764952"/>
            <a:chExt cx="10740122" cy="34005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F37FF6-FBAF-DF47-A6D2-477B93D16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297" y="2544532"/>
              <a:ext cx="9901260" cy="2620922"/>
            </a:xfrm>
            <a:prstGeom prst="rect">
              <a:avLst/>
            </a:prstGeom>
          </p:spPr>
        </p:pic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F6FF9B63-C43F-CB4A-9671-26A1E7D7341F}"/>
                </a:ext>
              </a:extLst>
            </p:cNvPr>
            <p:cNvSpPr txBox="1">
              <a:spLocks/>
            </p:cNvSpPr>
            <p:nvPr/>
          </p:nvSpPr>
          <p:spPr>
            <a:xfrm>
              <a:off x="9069157" y="2037708"/>
              <a:ext cx="2137249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400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Bijschaduw (penumbra)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F311FA1-1FCC-774A-A17F-0C938AB9C044}"/>
                </a:ext>
              </a:extLst>
            </p:cNvPr>
            <p:cNvCxnSpPr/>
            <p:nvPr/>
          </p:nvCxnSpPr>
          <p:spPr>
            <a:xfrm>
              <a:off x="9184411" y="2336452"/>
              <a:ext cx="0" cy="678425"/>
            </a:xfrm>
            <a:prstGeom prst="line">
              <a:avLst/>
            </a:prstGeom>
            <a:ln w="19050">
              <a:solidFill>
                <a:srgbClr val="BE4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088171-FC39-EB44-BEC5-9D6F867363F3}"/>
                </a:ext>
              </a:extLst>
            </p:cNvPr>
            <p:cNvCxnSpPr/>
            <p:nvPr/>
          </p:nvCxnSpPr>
          <p:spPr>
            <a:xfrm>
              <a:off x="9460055" y="3245055"/>
              <a:ext cx="0" cy="678425"/>
            </a:xfrm>
            <a:prstGeom prst="line">
              <a:avLst/>
            </a:prstGeom>
            <a:ln w="19050">
              <a:solidFill>
                <a:srgbClr val="BE4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BA1C4A6D-0657-9E49-B35E-5655A7EAD035}"/>
                </a:ext>
              </a:extLst>
            </p:cNvPr>
            <p:cNvSpPr txBox="1">
              <a:spLocks/>
            </p:cNvSpPr>
            <p:nvPr/>
          </p:nvSpPr>
          <p:spPr>
            <a:xfrm>
              <a:off x="7668166" y="3968011"/>
              <a:ext cx="2137249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Kernschaduw (umbra)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42FE91-8D18-D744-8FAC-0229233416CC}"/>
                </a:ext>
              </a:extLst>
            </p:cNvPr>
            <p:cNvGrpSpPr/>
            <p:nvPr/>
          </p:nvGrpSpPr>
          <p:grpSpPr>
            <a:xfrm>
              <a:off x="11365913" y="2005998"/>
              <a:ext cx="389169" cy="454616"/>
              <a:chOff x="11367347" y="2064279"/>
              <a:chExt cx="389169" cy="45461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142F0EF-4080-E145-823A-6A53624BCC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67347" y="2064279"/>
                <a:ext cx="360000" cy="360000"/>
              </a:xfrm>
              <a:prstGeom prst="ellipse">
                <a:avLst/>
              </a:prstGeom>
              <a:solidFill>
                <a:srgbClr val="F6EC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CA8DC95-EF23-7D4B-9CF6-1F5C86D8EA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18457" y="2180836"/>
                <a:ext cx="338059" cy="3380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9584CD51-F920-5E42-B93C-564E378B033C}"/>
                </a:ext>
              </a:extLst>
            </p:cNvPr>
            <p:cNvSpPr txBox="1">
              <a:spLocks/>
            </p:cNvSpPr>
            <p:nvPr/>
          </p:nvSpPr>
          <p:spPr>
            <a:xfrm>
              <a:off x="11206406" y="1764952"/>
              <a:ext cx="679013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Gedeeltelijk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0E4D-E433-5444-BD31-5881BEC5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0CCE6-4419-9842-A06D-CC996E3D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8F33C6-0923-FC4D-9FFB-AADCD2DA2DC5}"/>
              </a:ext>
            </a:extLst>
          </p:cNvPr>
          <p:cNvGrpSpPr/>
          <p:nvPr/>
        </p:nvGrpSpPr>
        <p:grpSpPr>
          <a:xfrm>
            <a:off x="8244944" y="5615271"/>
            <a:ext cx="365656" cy="360000"/>
            <a:chOff x="7716180" y="4601418"/>
            <a:chExt cx="365656" cy="3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F91C547-5895-2048-908D-6014E9BFC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180" y="4601418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ED79472-B94F-D14D-B86B-7F8571B12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777" y="4612389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06F1F7B-C4F2-0E4B-BCFE-CA09AC49B0B9}"/>
              </a:ext>
            </a:extLst>
          </p:cNvPr>
          <p:cNvSpPr txBox="1">
            <a:spLocks/>
          </p:cNvSpPr>
          <p:nvPr/>
        </p:nvSpPr>
        <p:spPr>
          <a:xfrm>
            <a:off x="7999140" y="6050759"/>
            <a:ext cx="82044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totaliteit!</a:t>
            </a:r>
          </a:p>
        </p:txBody>
      </p:sp>
      <p:sp>
        <p:nvSpPr>
          <p:cNvPr id="31" name="4-Point Star 30">
            <a:extLst>
              <a:ext uri="{FF2B5EF4-FFF2-40B4-BE49-F238E27FC236}">
                <a16:creationId xmlns:a16="http://schemas.microsoft.com/office/drawing/2014/main" id="{76CE8399-39A9-2E48-8418-6070FEB4B105}"/>
              </a:ext>
            </a:extLst>
          </p:cNvPr>
          <p:cNvSpPr/>
          <p:nvPr/>
        </p:nvSpPr>
        <p:spPr>
          <a:xfrm>
            <a:off x="8275455" y="5611031"/>
            <a:ext cx="80928" cy="80928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878AC8F-E974-0D44-8E89-803A9FF7F493}"/>
              </a:ext>
            </a:extLst>
          </p:cNvPr>
          <p:cNvSpPr txBox="1">
            <a:spLocks/>
          </p:cNvSpPr>
          <p:nvPr/>
        </p:nvSpPr>
        <p:spPr>
          <a:xfrm>
            <a:off x="8160834" y="5466630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98042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BBD9C-CE82-9D48-AC9F-2E79C643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35" y="437882"/>
            <a:ext cx="8252330" cy="59184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E7A813-D638-DF47-AFAC-B77CAB10305E}"/>
              </a:ext>
            </a:extLst>
          </p:cNvPr>
          <p:cNvSpPr txBox="1">
            <a:spLocks/>
          </p:cNvSpPr>
          <p:nvPr/>
        </p:nvSpPr>
        <p:spPr>
          <a:xfrm>
            <a:off x="970845" y="5714596"/>
            <a:ext cx="10250310" cy="34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zonsverduistering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–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Koksijde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België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Vandenbulcke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CEE84-CB12-134A-A3DB-C4B9E84B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82E15-1209-EE4A-B74F-A7F9D668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3873588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AD3098B-1CF6-8642-969D-E7032008E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28" y="4602531"/>
            <a:ext cx="928386" cy="92914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1DE01EC-42C5-D042-843F-51C201EE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18" y="4593980"/>
            <a:ext cx="949937" cy="9506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31DE446-F3A9-D542-B9C5-98F7EC68E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74" y="4602531"/>
            <a:ext cx="928386" cy="9291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A3F4557-8E7D-9A4F-AB06-E8636CA77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6" y="4602531"/>
            <a:ext cx="928386" cy="92914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E1BCD3-70C1-0240-B6C9-01C58E846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26" y="4577285"/>
            <a:ext cx="965823" cy="9666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1E3C399-7A5E-B14C-831F-F16C22E74B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42" y="4261881"/>
            <a:ext cx="1464424" cy="146561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B8CB320-F7CF-F543-99F5-020B3D639E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09" y="4581735"/>
            <a:ext cx="941722" cy="94249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D470C15-99ED-1B45-B634-9FD65B7765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58" y="4602531"/>
            <a:ext cx="921982" cy="92273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CDD42F2-A2DC-FF4B-9DF0-1B2A3D432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89" y="4602531"/>
            <a:ext cx="928386" cy="929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rgbClr val="26335E"/>
                </a:solidFill>
                <a:latin typeface="Montserrat ExtraBold" pitchFamily="2" charset="77"/>
              </a:rPr>
              <a:t>Eclips 25 oktober 2022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Gedeeltelijke eclips – gedeeltelijk zichtbaar in België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Maximale bedekking in Brussel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12.04 uur (CEZT) – 24,5° boven </a:t>
            </a:r>
            <a:r>
              <a:rPr lang="nl-NL" sz="2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zuid-zuidoostelijke</a:t>
            </a: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horizon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30 % zonnediameter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19 % zonneoppervlak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C39FB8-2EA9-7B40-B4B9-01557E429764}"/>
              </a:ext>
            </a:extLst>
          </p:cNvPr>
          <p:cNvSpPr txBox="1">
            <a:spLocks/>
          </p:cNvSpPr>
          <p:nvPr/>
        </p:nvSpPr>
        <p:spPr>
          <a:xfrm>
            <a:off x="218197" y="5989851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11.09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11E477-3C6B-7540-89A5-417B6066BEB7}"/>
              </a:ext>
            </a:extLst>
          </p:cNvPr>
          <p:cNvSpPr txBox="1">
            <a:spLocks/>
          </p:cNvSpPr>
          <p:nvPr/>
        </p:nvSpPr>
        <p:spPr>
          <a:xfrm>
            <a:off x="1504765" y="5989850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11.15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4902569-614B-A54E-B7BA-CFD889608E88}"/>
              </a:ext>
            </a:extLst>
          </p:cNvPr>
          <p:cNvSpPr txBox="1">
            <a:spLocks/>
          </p:cNvSpPr>
          <p:nvPr/>
        </p:nvSpPr>
        <p:spPr>
          <a:xfrm>
            <a:off x="2805690" y="5989849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11.30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707A5B5-0868-6C44-98EB-B3D8CEE34E70}"/>
              </a:ext>
            </a:extLst>
          </p:cNvPr>
          <p:cNvSpPr txBox="1">
            <a:spLocks/>
          </p:cNvSpPr>
          <p:nvPr/>
        </p:nvSpPr>
        <p:spPr>
          <a:xfrm>
            <a:off x="4152136" y="5985305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11.45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FA8F5F3-2ACE-A440-A82A-86D889CF60EB}"/>
              </a:ext>
            </a:extLst>
          </p:cNvPr>
          <p:cNvSpPr txBox="1">
            <a:spLocks/>
          </p:cNvSpPr>
          <p:nvPr/>
        </p:nvSpPr>
        <p:spPr>
          <a:xfrm>
            <a:off x="5642269" y="5985305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12.04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8940810-BB72-8748-8424-D6E8B934653D}"/>
              </a:ext>
            </a:extLst>
          </p:cNvPr>
          <p:cNvSpPr txBox="1">
            <a:spLocks/>
          </p:cNvSpPr>
          <p:nvPr/>
        </p:nvSpPr>
        <p:spPr>
          <a:xfrm>
            <a:off x="7184108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12.15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F4E5538-E225-0346-8635-EC7D5F62AE85}"/>
              </a:ext>
            </a:extLst>
          </p:cNvPr>
          <p:cNvSpPr txBox="1">
            <a:spLocks/>
          </p:cNvSpPr>
          <p:nvPr/>
        </p:nvSpPr>
        <p:spPr>
          <a:xfrm>
            <a:off x="8495452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12.30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2B08052-8C94-3A4B-8F61-C6382889585D}"/>
              </a:ext>
            </a:extLst>
          </p:cNvPr>
          <p:cNvSpPr txBox="1">
            <a:spLocks/>
          </p:cNvSpPr>
          <p:nvPr/>
        </p:nvSpPr>
        <p:spPr>
          <a:xfrm>
            <a:off x="9786436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12.45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BCA99ED-3A47-2648-9F30-7180EF0824E1}"/>
              </a:ext>
            </a:extLst>
          </p:cNvPr>
          <p:cNvSpPr txBox="1">
            <a:spLocks/>
          </p:cNvSpPr>
          <p:nvPr/>
        </p:nvSpPr>
        <p:spPr>
          <a:xfrm>
            <a:off x="11073007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13.00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1820A2D-CEF7-7843-A5BD-753562B6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876085D9-6E7C-654D-BC06-D5CFE54E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151930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rgbClr val="26335E"/>
                </a:solidFill>
                <a:latin typeface="Montserrat ExtraBold" pitchFamily="2" charset="77"/>
              </a:rPr>
              <a:t>Eclips 2022: traject schaduw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Atlantische Oceaan Groenland &amp; IJsland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Richting Spitsbergen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 in centraal Rusland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China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Richting zuiden van India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900CD-01E6-8748-97B0-5101460E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91" y="1758422"/>
            <a:ext cx="5356123" cy="53774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4C027-2B13-F14D-8953-B3DB5F16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DD0497-990C-4E4D-8404-41065289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163248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Veilig waarnemen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D8E8C-32C6-3E4E-A81C-55F4BF854128}"/>
              </a:ext>
            </a:extLst>
          </p:cNvPr>
          <p:cNvGrpSpPr/>
          <p:nvPr/>
        </p:nvGrpSpPr>
        <p:grpSpPr>
          <a:xfrm>
            <a:off x="945580" y="1792625"/>
            <a:ext cx="10300840" cy="4001941"/>
            <a:chOff x="92409" y="1105983"/>
            <a:chExt cx="8962509" cy="3481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0BD62F-1AC9-A74B-B47D-11E20CED7720}"/>
                </a:ext>
              </a:extLst>
            </p:cNvPr>
            <p:cNvSpPr/>
            <p:nvPr/>
          </p:nvSpPr>
          <p:spPr>
            <a:xfrm>
              <a:off x="4788919" y="3538586"/>
              <a:ext cx="4265999" cy="100811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BE4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55DE11-53D9-4049-A8AF-3B0665E0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" y="1105983"/>
              <a:ext cx="4642652" cy="3481990"/>
            </a:xfrm>
            <a:prstGeom prst="rect">
              <a:avLst/>
            </a:prstGeom>
          </p:spPr>
        </p:pic>
        <p:pic>
          <p:nvPicPr>
            <p:cNvPr id="11" name="Picture 2" descr="http://www.urania.be/sites/default/files/hoe%20waarnemen.png">
              <a:extLst>
                <a:ext uri="{FF2B5EF4-FFF2-40B4-BE49-F238E27FC236}">
                  <a16:creationId xmlns:a16="http://schemas.microsoft.com/office/drawing/2014/main" id="{0AE4E5EE-F133-7A42-BBCE-9341071F4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80" y="1185411"/>
              <a:ext cx="4243721" cy="2232247"/>
            </a:xfrm>
            <a:prstGeom prst="rect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L-Shape 11">
              <a:extLst>
                <a:ext uri="{FF2B5EF4-FFF2-40B4-BE49-F238E27FC236}">
                  <a16:creationId xmlns:a16="http://schemas.microsoft.com/office/drawing/2014/main" id="{6FD3201D-953C-214C-B0AF-4A19609E249B}"/>
                </a:ext>
              </a:extLst>
            </p:cNvPr>
            <p:cNvSpPr/>
            <p:nvPr/>
          </p:nvSpPr>
          <p:spPr>
            <a:xfrm rot="18691456">
              <a:off x="8571859" y="1321413"/>
              <a:ext cx="447207" cy="186336"/>
            </a:xfrm>
            <a:prstGeom prst="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44561A0-0081-FD4E-ACB6-DBF5DCA1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631" y="3723877"/>
              <a:ext cx="1365385" cy="71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8011506-23EA-5841-BCE5-F49BA2A91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775" y="3723877"/>
              <a:ext cx="1196793" cy="73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E3D2FE7-12B4-914C-9A54-0ACF39D06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346" y="3752450"/>
              <a:ext cx="1470139" cy="66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&quot;No&quot; Symbol 15">
              <a:extLst>
                <a:ext uri="{FF2B5EF4-FFF2-40B4-BE49-F238E27FC236}">
                  <a16:creationId xmlns:a16="http://schemas.microsoft.com/office/drawing/2014/main" id="{E8FA246F-514D-F34F-9F9E-8AE75F017609}"/>
                </a:ext>
              </a:extLst>
            </p:cNvPr>
            <p:cNvSpPr/>
            <p:nvPr/>
          </p:nvSpPr>
          <p:spPr>
            <a:xfrm>
              <a:off x="8676794" y="3599299"/>
              <a:ext cx="332908" cy="332946"/>
            </a:xfrm>
            <a:prstGeom prst="noSmoking">
              <a:avLst/>
            </a:prstGeom>
            <a:solidFill>
              <a:srgbClr val="BE4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76D91-BC29-7B4A-99A9-3C2568A06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AEBB70-3513-CB46-89BF-EE540099F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9767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Veilig waarnemen: ECLIPSBRIL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eclipsbrillen zijn verkrijgbaar bij de Vlaamse Volkssterrenwachten</a:t>
            </a:r>
          </a:p>
          <a:p>
            <a:pPr marL="0" indent="0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EDE119-528B-D144-8CEE-65CB0A482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0" y="3208983"/>
            <a:ext cx="3869107" cy="168425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8A19539-8524-2946-8034-F93D69B7958C}"/>
              </a:ext>
            </a:extLst>
          </p:cNvPr>
          <p:cNvGrpSpPr/>
          <p:nvPr/>
        </p:nvGrpSpPr>
        <p:grpSpPr>
          <a:xfrm>
            <a:off x="5351634" y="3093783"/>
            <a:ext cx="5665804" cy="2022065"/>
            <a:chOff x="4993282" y="3093783"/>
            <a:chExt cx="5665804" cy="20220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F42C50-1DE9-4F4C-8D18-341077FA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8379" y="3208983"/>
              <a:ext cx="703455" cy="604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A8BCBE-C484-3441-A8D4-BEA304C1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5578" y="3118497"/>
              <a:ext cx="1043508" cy="720000"/>
            </a:xfrm>
            <a:prstGeom prst="rect">
              <a:avLst/>
            </a:prstGeom>
          </p:spPr>
        </p:pic>
        <p:pic>
          <p:nvPicPr>
            <p:cNvPr id="21" name="Picture 20" descr="http://www.kijkerbouw.be/sites/default/files/logo_1.png">
              <a:extLst>
                <a:ext uri="{FF2B5EF4-FFF2-40B4-BE49-F238E27FC236}">
                  <a16:creationId xmlns:a16="http://schemas.microsoft.com/office/drawing/2014/main" id="{20463603-96B8-A647-B879-83DA9999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282" y="4371134"/>
              <a:ext cx="791294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52BED5-C4A3-3142-8E32-13AA1F03157C}"/>
                </a:ext>
              </a:extLst>
            </p:cNvPr>
            <p:cNvSpPr txBox="1"/>
            <p:nvPr/>
          </p:nvSpPr>
          <p:spPr>
            <a:xfrm>
              <a:off x="8301250" y="349988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</a:rPr>
                <a:t>MIRA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678F42-A6D4-804A-89F3-5492D0E6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4944" y="4347180"/>
              <a:ext cx="2360000" cy="72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B0FCF0-AAB8-DC46-95E5-82CD89E74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4217" y="3093783"/>
              <a:ext cx="1864286" cy="72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44AB4C-DB93-7645-A49C-7B8FD593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4395848"/>
              <a:ext cx="1776393" cy="720000"/>
            </a:xfrm>
            <a:prstGeom prst="rect">
              <a:avLst/>
            </a:prstGeom>
          </p:spPr>
        </p:pic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2A5F1DA-C5F2-3A4D-999F-66F8CB66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3C42F3EB-9F0D-AA4E-996F-41824B03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6180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A42FC4-7484-224F-B155-406D0FAF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" t="54027" r="163" b="65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23685-8FDC-8E49-89C4-4561554E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82" y="614842"/>
            <a:ext cx="1381565" cy="1386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05BC9-2832-F342-BB95-58104B2ED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nl-NL" sz="8000" b="1" dirty="0">
                <a:solidFill>
                  <a:srgbClr val="26335E"/>
                </a:solidFill>
                <a:latin typeface="Montserrat Black" pitchFamily="2" charset="77"/>
              </a:rPr>
              <a:t>ECLIPS2022.BE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AD2BC-C425-AC45-A244-68FBF42B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957" y="3602038"/>
            <a:ext cx="10186086" cy="1655762"/>
          </a:xfrm>
        </p:spPr>
        <p:txBody>
          <a:bodyPr>
            <a:normAutofit/>
          </a:bodyPr>
          <a:lstStyle/>
          <a:p>
            <a:r>
              <a:rPr lang="nl-NL" b="1" cap="all" dirty="0">
                <a:solidFill>
                  <a:srgbClr val="26335E"/>
                </a:solidFill>
                <a:latin typeface="Montserrat SemiBold" pitchFamily="2" charset="77"/>
              </a:rPr>
              <a:t>Voor meer informatie over eclipsen en oogveiligheid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74A36-4714-6D44-AC8F-E53BF297B98D}"/>
              </a:ext>
            </a:extLst>
          </p:cNvPr>
          <p:cNvGrpSpPr/>
          <p:nvPr/>
        </p:nvGrpSpPr>
        <p:grpSpPr>
          <a:xfrm>
            <a:off x="2644622" y="5592440"/>
            <a:ext cx="6902756" cy="778238"/>
            <a:chOff x="98673" y="4250874"/>
            <a:chExt cx="6902756" cy="7782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BE465-2034-0048-9D77-1F3A328D8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6"/>
            <a:stretch/>
          </p:blipFill>
          <p:spPr>
            <a:xfrm>
              <a:off x="5491824" y="4250874"/>
              <a:ext cx="1509605" cy="6646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2C7ED-A8E5-EC43-8269-D01982F8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73" y="4471910"/>
              <a:ext cx="1878264" cy="432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69461F-7373-1B4B-BA14-6DADA2C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553" y="4448059"/>
              <a:ext cx="1259655" cy="58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9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A6BA-4251-BA4C-8D70-BF769393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C691-7965-B146-A787-BE2C5EA07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AE2B3-A5E8-4542-BBF7-562DC4B6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2B00F-A3C4-4048-82B4-A09565AD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2</a:t>
            </a:fld>
            <a:endParaRPr lang="nl-NL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2CEF18E-77BD-7640-85FC-AC452388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22" y="0"/>
            <a:ext cx="3048000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DDC18EE-8063-A544-8DA7-6C7BE1BFD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122" y="1"/>
            <a:ext cx="4885678" cy="685787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F617C1F-84C0-8B4D-B517-86F21D427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" y="0"/>
            <a:ext cx="3048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EB10E1-21CF-854D-8F1D-68A89A90A5CF}"/>
              </a:ext>
            </a:extLst>
          </p:cNvPr>
          <p:cNvSpPr txBox="1">
            <a:spLocks/>
          </p:cNvSpPr>
          <p:nvPr/>
        </p:nvSpPr>
        <p:spPr>
          <a:xfrm>
            <a:off x="0" y="285233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ZON, AARDE &amp; MAAN</a:t>
            </a:r>
            <a:endParaRPr lang="nl-NL" sz="3000" dirty="0">
              <a:solidFill>
                <a:schemeClr val="bg1"/>
              </a:solidFill>
              <a:latin typeface="Montserrat Thin" pitchFamily="2" charset="77"/>
              <a:hlinkClick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B9A0116-7435-0B4A-8615-891031C532FF}"/>
              </a:ext>
            </a:extLst>
          </p:cNvPr>
          <p:cNvSpPr txBox="1">
            <a:spLocks/>
          </p:cNvSpPr>
          <p:nvPr/>
        </p:nvSpPr>
        <p:spPr>
          <a:xfrm>
            <a:off x="3039122" y="285233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ECLIPS</a:t>
            </a:r>
          </a:p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ALGEMEEN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D53DC6-B44F-8749-8027-170AF75FC1EC}"/>
              </a:ext>
            </a:extLst>
          </p:cNvPr>
          <p:cNvSpPr txBox="1">
            <a:spLocks/>
          </p:cNvSpPr>
          <p:nvPr/>
        </p:nvSpPr>
        <p:spPr>
          <a:xfrm>
            <a:off x="6087122" y="285232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ECLIPS</a:t>
            </a:r>
          </a:p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OKT 2022</a:t>
            </a:r>
          </a:p>
        </p:txBody>
      </p: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6D12B1D-1CC9-4147-9E47-A5E1A0C07049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128675" y="0"/>
            <a:ext cx="3096000" cy="68580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6E399C0-5E30-5E45-8F62-2464885801E4}"/>
              </a:ext>
            </a:extLst>
          </p:cNvPr>
          <p:cNvSpPr txBox="1">
            <a:spLocks/>
          </p:cNvSpPr>
          <p:nvPr/>
        </p:nvSpPr>
        <p:spPr>
          <a:xfrm>
            <a:off x="9142800" y="285232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VEILIG</a:t>
            </a:r>
          </a:p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WAARNEMEN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DA144DE-CDB2-9C44-AB93-FA87EF711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6651867" y="1896026"/>
            <a:ext cx="1919709" cy="1927254"/>
          </a:xfrm>
        </p:spPr>
      </p:pic>
    </p:spTree>
    <p:extLst>
      <p:ext uri="{BB962C8B-B14F-4D97-AF65-F5344CB8AC3E}">
        <p14:creationId xmlns:p14="http://schemas.microsoft.com/office/powerpoint/2010/main" val="34623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314AA2-AB21-B642-B7DC-E7F95F6C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36267" y="3903808"/>
            <a:ext cx="413999" cy="413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DB849-FFCE-FB45-80C5-46996208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58680" y="3360207"/>
            <a:ext cx="1501200" cy="150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Zon, aarde en maan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 of zonsverduistering  &gt; 3 betrokken hemellichamen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405FF-14BC-0741-8C09-C59A13F21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139" y="2868303"/>
            <a:ext cx="2485008" cy="24850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C39FB8-2EA9-7B40-B4B9-01557E429764}"/>
              </a:ext>
            </a:extLst>
          </p:cNvPr>
          <p:cNvSpPr txBox="1">
            <a:spLocks/>
          </p:cNvSpPr>
          <p:nvPr/>
        </p:nvSpPr>
        <p:spPr>
          <a:xfrm>
            <a:off x="1598139" y="5537521"/>
            <a:ext cx="2485008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AE55A5-D833-624C-A265-1363F0D465C4}"/>
              </a:ext>
            </a:extLst>
          </p:cNvPr>
          <p:cNvSpPr txBox="1">
            <a:spLocks/>
          </p:cNvSpPr>
          <p:nvPr/>
        </p:nvSpPr>
        <p:spPr>
          <a:xfrm>
            <a:off x="6358680" y="5537521"/>
            <a:ext cx="1501360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F37AE3-A466-2044-AE6A-6E9FD147BDC1}"/>
              </a:ext>
            </a:extLst>
          </p:cNvPr>
          <p:cNvSpPr txBox="1">
            <a:spLocks/>
          </p:cNvSpPr>
          <p:nvPr/>
        </p:nvSpPr>
        <p:spPr>
          <a:xfrm>
            <a:off x="9092502" y="5537521"/>
            <a:ext cx="1501360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117193-D6CF-284B-9037-1A2B6718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28BED8-9BDD-D44F-A403-601574DE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298900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307084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   =     28 kg </a:t>
            </a: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een weegschaal)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012DCA2-90AB-AF4E-9CFA-DEF685DB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6656" y="5755381"/>
            <a:ext cx="144000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5A178A-F67B-3747-87A9-0B18FF81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8613" y="5458113"/>
            <a:ext cx="144000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6C2C915-940D-A04F-A01D-7DD0CA8C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6581" y="5754596"/>
            <a:ext cx="144000" cy="144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AB2A00-CF75-1E46-A6D4-3AE206B12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7047" y="5155569"/>
            <a:ext cx="144000" cy="14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Witgele hoofdreeksster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4.5 miljard jaar oud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 gasbol (plasma)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zonnestelsel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Verantwoordelijk voor: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seizoenen, getijden, weer &amp; klimaat, … </a:t>
            </a:r>
          </a:p>
          <a:p>
            <a:pPr marL="0" indent="0" algn="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009F73A-83E8-0A4E-A506-5A6F3D755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63" y="5686768"/>
            <a:ext cx="252000" cy="24613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850" y="5443786"/>
            <a:ext cx="191613" cy="1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DDF1A4-0AC0-0840-BEBE-E7A53FBA6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25625"/>
            <a:ext cx="2520000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De zon: onze ster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80A89C1-C615-924B-B3C0-FF8E9CB42C6B}"/>
              </a:ext>
            </a:extLst>
          </p:cNvPr>
          <p:cNvGrpSpPr/>
          <p:nvPr/>
        </p:nvGrpSpPr>
        <p:grpSpPr>
          <a:xfrm>
            <a:off x="8552618" y="5115423"/>
            <a:ext cx="792000" cy="792000"/>
            <a:chOff x="8468078" y="5115422"/>
            <a:chExt cx="792000" cy="792000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12049F0-A139-8442-A746-7E142F7B0D69}"/>
                </a:ext>
              </a:extLst>
            </p:cNvPr>
            <p:cNvSpPr/>
            <p:nvPr/>
          </p:nvSpPr>
          <p:spPr>
            <a:xfrm>
              <a:off x="8468078" y="5115422"/>
              <a:ext cx="792000" cy="792000"/>
            </a:xfrm>
            <a:prstGeom prst="roundRect">
              <a:avLst/>
            </a:prstGeom>
            <a:noFill/>
            <a:ln w="28575">
              <a:solidFill>
                <a:srgbClr val="F6E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BC39FB8-2EA9-7B40-B4B9-01557E429764}"/>
                </a:ext>
              </a:extLst>
            </p:cNvPr>
            <p:cNvSpPr txBox="1">
              <a:spLocks/>
            </p:cNvSpPr>
            <p:nvPr/>
          </p:nvSpPr>
          <p:spPr>
            <a:xfrm>
              <a:off x="8468078" y="5193669"/>
              <a:ext cx="792000" cy="53000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200"/>
                </a:spcBef>
                <a:buNone/>
              </a:pPr>
              <a:r>
                <a:rPr lang="nl-N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91%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9441207-4793-754A-A606-29B67611B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897" y="3470553"/>
            <a:ext cx="626032" cy="8668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9B50EC-2A08-F744-A66C-CFB87EC50537}"/>
              </a:ext>
            </a:extLst>
          </p:cNvPr>
          <p:cNvSpPr txBox="1">
            <a:spLocks/>
          </p:cNvSpPr>
          <p:nvPr/>
        </p:nvSpPr>
        <p:spPr>
          <a:xfrm>
            <a:off x="3206158" y="4178899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 </a:t>
            </a:r>
            <a:r>
              <a:rPr lang="nl-NL" sz="12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schaal)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3232A9-7920-1D46-88D0-87BFFCAE9937}"/>
              </a:ext>
            </a:extLst>
          </p:cNvPr>
          <p:cNvCxnSpPr>
            <a:cxnSpLocks/>
          </p:cNvCxnSpPr>
          <p:nvPr/>
        </p:nvCxnSpPr>
        <p:spPr>
          <a:xfrm flipH="1">
            <a:off x="3135086" y="4326006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895E22D-D0AA-3048-8D7D-34039F266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184" y="3186516"/>
            <a:ext cx="587131" cy="47107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1E0ABDF-2243-2742-A401-3B4F1251FEF8}"/>
              </a:ext>
            </a:extLst>
          </p:cNvPr>
          <p:cNvSpPr txBox="1">
            <a:spLocks/>
          </p:cNvSpPr>
          <p:nvPr/>
        </p:nvSpPr>
        <p:spPr>
          <a:xfrm>
            <a:off x="2663969" y="3263758"/>
            <a:ext cx="1481701" cy="40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zonnevlekken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937E28-C5A6-7243-82D3-B97D6548864F}"/>
              </a:ext>
            </a:extLst>
          </p:cNvPr>
          <p:cNvCxnSpPr>
            <a:cxnSpLocks/>
          </p:cNvCxnSpPr>
          <p:nvPr/>
        </p:nvCxnSpPr>
        <p:spPr>
          <a:xfrm flipH="1">
            <a:off x="2601690" y="3410719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3BFE88B-DF75-7544-B1CA-808F8864324E}"/>
              </a:ext>
            </a:extLst>
          </p:cNvPr>
          <p:cNvSpPr txBox="1">
            <a:spLocks/>
          </p:cNvSpPr>
          <p:nvPr/>
        </p:nvSpPr>
        <p:spPr>
          <a:xfrm>
            <a:off x="781680" y="4401585"/>
            <a:ext cx="1299604" cy="35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FE76D8-2FC3-0040-808E-8CC94616411F}"/>
              </a:ext>
            </a:extLst>
          </p:cNvPr>
          <p:cNvCxnSpPr>
            <a:cxnSpLocks/>
          </p:cNvCxnSpPr>
          <p:nvPr/>
        </p:nvCxnSpPr>
        <p:spPr>
          <a:xfrm rot="5400000" flipH="1">
            <a:off x="883513" y="439123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5744FB-5948-FF4D-910C-C617CE84D3B5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647878" y="2158656"/>
            <a:ext cx="710322" cy="99374"/>
          </a:xfrm>
          <a:prstGeom prst="line">
            <a:avLst/>
          </a:prstGeom>
          <a:ln w="19050">
            <a:solidFill>
              <a:srgbClr val="E99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10DC26-8016-304D-A11B-3EA36BB6BE56}"/>
              </a:ext>
            </a:extLst>
          </p:cNvPr>
          <p:cNvGrpSpPr/>
          <p:nvPr/>
        </p:nvGrpSpPr>
        <p:grpSpPr>
          <a:xfrm>
            <a:off x="3358200" y="1988561"/>
            <a:ext cx="340189" cy="340189"/>
            <a:chOff x="3871792" y="2078704"/>
            <a:chExt cx="356400" cy="3564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1EF23F-6EDC-B54E-A309-376CB207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592" y="2079504"/>
              <a:ext cx="355600" cy="35560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2522124-7E5F-BB46-8552-398F28174E1B}"/>
                </a:ext>
              </a:extLst>
            </p:cNvPr>
            <p:cNvSpPr/>
            <p:nvPr/>
          </p:nvSpPr>
          <p:spPr>
            <a:xfrm>
              <a:off x="3871792" y="2078704"/>
              <a:ext cx="356400" cy="356400"/>
            </a:xfrm>
            <a:prstGeom prst="ellipse">
              <a:avLst/>
            </a:prstGeom>
            <a:noFill/>
            <a:ln w="28575">
              <a:solidFill>
                <a:srgbClr val="E99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5C6BDD1-A86C-DF41-9D48-05DABBF3CCFA}"/>
              </a:ext>
            </a:extLst>
          </p:cNvPr>
          <p:cNvSpPr txBox="1">
            <a:spLocks/>
          </p:cNvSpPr>
          <p:nvPr/>
        </p:nvSpPr>
        <p:spPr>
          <a:xfrm>
            <a:off x="3824094" y="2009863"/>
            <a:ext cx="1068628" cy="362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granulatie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3B9F20A-C202-3340-904D-4396815B4FFC}"/>
              </a:ext>
            </a:extLst>
          </p:cNvPr>
          <p:cNvCxnSpPr>
            <a:cxnSpLocks/>
          </p:cNvCxnSpPr>
          <p:nvPr/>
        </p:nvCxnSpPr>
        <p:spPr>
          <a:xfrm flipH="1">
            <a:off x="3761814" y="2156825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miljoen km 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4BBA003-EEEC-BD43-BCD4-2280CAD2BD00}"/>
              </a:ext>
            </a:extLst>
          </p:cNvPr>
          <p:cNvSpPr txBox="1">
            <a:spLocks/>
          </p:cNvSpPr>
          <p:nvPr/>
        </p:nvSpPr>
        <p:spPr>
          <a:xfrm>
            <a:off x="2724971" y="5169776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triljoen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A0107EC6-C0A6-7F49-8976-EFA628A0F32E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 miljoen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quintiljoen kg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3029A604-EC3B-5B49-8C0A-0E187A45FAAB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333 000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0322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307084" y="5132028"/>
            <a:ext cx="350781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5 500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15 miljoen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3887832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315041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dagen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polen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35 dagen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evenaar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3799308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CFE79FB3-254E-8744-B404-6D1BC155DFDE}"/>
              </a:ext>
            </a:extLst>
          </p:cNvPr>
          <p:cNvSpPr txBox="1">
            <a:spLocks/>
          </p:cNvSpPr>
          <p:nvPr/>
        </p:nvSpPr>
        <p:spPr>
          <a:xfrm>
            <a:off x="3791351" y="5845395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 err="1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Fz</a:t>
            </a:r>
            <a:endParaRPr lang="nl-NL" sz="600" b="1" dirty="0">
              <a:solidFill>
                <a:srgbClr val="26335E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255289AE-BB0D-E84F-B1D1-D73219F28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805" y="5754596"/>
            <a:ext cx="144000" cy="144000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04D12B2-7339-4948-BA71-80FA44F15AEC}"/>
              </a:ext>
            </a:extLst>
          </p:cNvPr>
          <p:cNvCxnSpPr>
            <a:cxnSpLocks/>
          </p:cNvCxnSpPr>
          <p:nvPr/>
        </p:nvCxnSpPr>
        <p:spPr>
          <a:xfrm>
            <a:off x="2556707" y="4325947"/>
            <a:ext cx="446332" cy="0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6E033B2-ED44-6544-BACE-66F9F74749F9}"/>
              </a:ext>
            </a:extLst>
          </p:cNvPr>
          <p:cNvGrpSpPr/>
          <p:nvPr/>
        </p:nvGrpSpPr>
        <p:grpSpPr>
          <a:xfrm>
            <a:off x="9610719" y="5115423"/>
            <a:ext cx="792000" cy="792000"/>
            <a:chOff x="9526179" y="5115422"/>
            <a:chExt cx="792000" cy="792000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6E5B8079-1D8E-1E48-B5BF-8CCBFDBC53B0}"/>
                </a:ext>
              </a:extLst>
            </p:cNvPr>
            <p:cNvSpPr/>
            <p:nvPr/>
          </p:nvSpPr>
          <p:spPr>
            <a:xfrm>
              <a:off x="9526179" y="5115422"/>
              <a:ext cx="792000" cy="792000"/>
            </a:xfrm>
            <a:prstGeom prst="roundRect">
              <a:avLst/>
            </a:prstGeom>
            <a:noFill/>
            <a:ln w="28575">
              <a:solidFill>
                <a:srgbClr val="F6E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501557C6-4515-9244-8D79-C590A0C13AAE}"/>
                </a:ext>
              </a:extLst>
            </p:cNvPr>
            <p:cNvSpPr txBox="1">
              <a:spLocks/>
            </p:cNvSpPr>
            <p:nvPr/>
          </p:nvSpPr>
          <p:spPr>
            <a:xfrm>
              <a:off x="9526179" y="5193669"/>
              <a:ext cx="792000" cy="53000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200"/>
                </a:spcBef>
                <a:buNone/>
              </a:pPr>
              <a:r>
                <a:rPr lang="nl-N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9%</a:t>
              </a:r>
            </a:p>
          </p:txBody>
        </p:sp>
      </p:grp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45C7A5BD-E751-B645-A792-A9E1806290B1}"/>
              </a:ext>
            </a:extLst>
          </p:cNvPr>
          <p:cNvSpPr txBox="1">
            <a:spLocks/>
          </p:cNvSpPr>
          <p:nvPr/>
        </p:nvSpPr>
        <p:spPr>
          <a:xfrm>
            <a:off x="1939886" y="4395029"/>
            <a:ext cx="1654000" cy="441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AE </a:t>
            </a:r>
            <a:br>
              <a:rPr lang="nl-N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(astronomische eenheid)</a:t>
            </a:r>
          </a:p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miljoen km</a:t>
            </a:r>
            <a:endParaRPr lang="nl-NL" sz="1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7F548C-229E-1F44-8912-C1DFDE4F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52800" y="4316825"/>
            <a:ext cx="25200" cy="2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94E9B-2484-F44F-822B-82E57BEF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C8AFC-E2B0-3F4C-8892-5A5E98E5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273957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84163F-3FA3-DB4F-99C4-679017792602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088208" y="1831571"/>
            <a:ext cx="0" cy="283003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6155C-9999-0D4D-A329-1A68023427E1}"/>
              </a:ext>
            </a:extLst>
          </p:cNvPr>
          <p:cNvCxnSpPr/>
          <p:nvPr/>
        </p:nvCxnSpPr>
        <p:spPr>
          <a:xfrm>
            <a:off x="2098800" y="1511116"/>
            <a:ext cx="0" cy="3140061"/>
          </a:xfrm>
          <a:prstGeom prst="line">
            <a:avLst/>
          </a:prstGeom>
          <a:ln w="57150">
            <a:solidFill>
              <a:srgbClr val="E99B4B"/>
            </a:solidFill>
          </a:ln>
          <a:scene3d>
            <a:camera prst="orthographicFront">
              <a:rot lat="0" lon="0" rev="14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3518E90-1C4E-3345-893E-BA82414DB5AC}"/>
              </a:ext>
            </a:extLst>
          </p:cNvPr>
          <p:cNvSpPr/>
          <p:nvPr/>
        </p:nvSpPr>
        <p:spPr>
          <a:xfrm>
            <a:off x="783208" y="1783086"/>
            <a:ext cx="2610000" cy="2610000"/>
          </a:xfrm>
          <a:prstGeom prst="ellipse">
            <a:avLst/>
          </a:prstGeom>
          <a:solidFill>
            <a:srgbClr val="00B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628455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365,25 d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71E16E-F99E-A349-975F-AF8A3CBA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08" y="5755395"/>
            <a:ext cx="191613" cy="180000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D19B57F-A832-CD4C-BBB7-5E5C173A3B69}"/>
              </a:ext>
            </a:extLst>
          </p:cNvPr>
          <p:cNvSpPr txBox="1">
            <a:spLocks/>
          </p:cNvSpPr>
          <p:nvPr/>
        </p:nvSpPr>
        <p:spPr>
          <a:xfrm>
            <a:off x="4123366" y="5857700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95556-C85F-B549-BCAF-63201E48F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283" y="5754596"/>
            <a:ext cx="120094" cy="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C20C3A-BF72-A241-A861-FAA9D569D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8208" y="1831571"/>
            <a:ext cx="2520000" cy="2520000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Grootste rots (terrestrische) planeet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4.5 miljard jaar oud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oppervlak is water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Vulkanen, bergen, valleien, … - platentektoniek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Leven!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Magnetisch veld - poollicht</a:t>
            </a:r>
          </a:p>
          <a:p>
            <a:pPr marL="0" indent="0" algn="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21" y="5443786"/>
            <a:ext cx="191613" cy="1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De aarde: onze planeet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AF9315-A577-FC47-A864-4DEA410ECB00}"/>
              </a:ext>
            </a:extLst>
          </p:cNvPr>
          <p:cNvGrpSpPr/>
          <p:nvPr/>
        </p:nvGrpSpPr>
        <p:grpSpPr>
          <a:xfrm rot="16200000">
            <a:off x="2649277" y="2097553"/>
            <a:ext cx="2556081" cy="320292"/>
            <a:chOff x="4681455" y="3044154"/>
            <a:chExt cx="2556081" cy="320292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9B50EC-2A08-F744-A66C-CFB87EC50537}"/>
                </a:ext>
              </a:extLst>
            </p:cNvPr>
            <p:cNvSpPr txBox="1">
              <a:spLocks/>
            </p:cNvSpPr>
            <p:nvPr/>
          </p:nvSpPr>
          <p:spPr>
            <a:xfrm>
              <a:off x="4752528" y="3044154"/>
              <a:ext cx="2485008" cy="3202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400" dirty="0">
                  <a:solidFill>
                    <a:srgbClr val="E99B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maan </a:t>
              </a:r>
              <a:r>
                <a:rPr lang="nl-NL" sz="1200" dirty="0">
                  <a:solidFill>
                    <a:srgbClr val="E99B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 schaal)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73232A9-7920-1D46-88D0-87BFFCAE9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1455" y="3191261"/>
              <a:ext cx="72000" cy="0"/>
            </a:xfrm>
            <a:prstGeom prst="straightConnector1">
              <a:avLst/>
            </a:prstGeom>
            <a:ln w="28575">
              <a:solidFill>
                <a:srgbClr val="E99B4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12 800 km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0902ED8-E475-9141-899D-0C88C60E8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81" y="5163277"/>
            <a:ext cx="144000" cy="130539"/>
          </a:xfrm>
          <a:prstGeom prst="rect">
            <a:avLst/>
          </a:prstGeom>
        </p:spPr>
      </p:pic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4BBA003-EEEC-BD43-BCD4-2280CAD2BD00}"/>
              </a:ext>
            </a:extLst>
          </p:cNvPr>
          <p:cNvSpPr txBox="1">
            <a:spLocks/>
          </p:cNvSpPr>
          <p:nvPr/>
        </p:nvSpPr>
        <p:spPr>
          <a:xfrm>
            <a:off x="2724970" y="5169776"/>
            <a:ext cx="94662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BXL - NY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biljoen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A0107EC6-C0A6-7F49-8976-EFA628A0F32E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114287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biljard </a:t>
            </a:r>
            <a:r>
              <a:rPr lang="nl-NL" sz="10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Atomia</a:t>
            </a:r>
            <a:endParaRPr lang="nl-NL" sz="1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quadriljoen kg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3029A604-EC3B-5B49-8C0A-0E187A45FAAB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968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biljoen x wereldpopulatie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693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628455" y="5132028"/>
            <a:ext cx="350781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5400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4209203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636412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</a:t>
            </a:r>
            <a:endParaRPr lang="nl-NL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4120679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4417-0FCD-8846-9994-E54CA3B9B2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092" y="1438420"/>
            <a:ext cx="773763" cy="426904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5386" y="3737434"/>
            <a:ext cx="630000" cy="63000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1CC36889-43F8-D546-9813-0E04B6F1028C}"/>
              </a:ext>
            </a:extLst>
          </p:cNvPr>
          <p:cNvSpPr/>
          <p:nvPr/>
        </p:nvSpPr>
        <p:spPr>
          <a:xfrm>
            <a:off x="2183588" y="4537165"/>
            <a:ext cx="450753" cy="92880"/>
          </a:xfrm>
          <a:custGeom>
            <a:avLst/>
            <a:gdLst>
              <a:gd name="connsiteX0" fmla="*/ 0 w 483326"/>
              <a:gd name="connsiteY0" fmla="*/ 91440 h 91440"/>
              <a:gd name="connsiteX1" fmla="*/ 265612 w 483326"/>
              <a:gd name="connsiteY1" fmla="*/ 74022 h 91440"/>
              <a:gd name="connsiteX2" fmla="*/ 483326 w 483326"/>
              <a:gd name="connsiteY2" fmla="*/ 0 h 91440"/>
              <a:gd name="connsiteX3" fmla="*/ 483326 w 483326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26" h="91440">
                <a:moveTo>
                  <a:pt x="0" y="91440"/>
                </a:moveTo>
                <a:cubicBezTo>
                  <a:pt x="92529" y="90351"/>
                  <a:pt x="185058" y="89262"/>
                  <a:pt x="265612" y="74022"/>
                </a:cubicBezTo>
                <a:cubicBezTo>
                  <a:pt x="346166" y="58782"/>
                  <a:pt x="483326" y="0"/>
                  <a:pt x="483326" y="0"/>
                </a:cubicBezTo>
                <a:lnTo>
                  <a:pt x="483326" y="0"/>
                </a:ln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C24C0BCF-78C6-C54E-8470-E9D60E7195F0}"/>
              </a:ext>
            </a:extLst>
          </p:cNvPr>
          <p:cNvSpPr txBox="1">
            <a:spLocks/>
          </p:cNvSpPr>
          <p:nvPr/>
        </p:nvSpPr>
        <p:spPr>
          <a:xfrm rot="20964837">
            <a:off x="2089606" y="4311094"/>
            <a:ext cx="629228" cy="3202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vert="horz" lIns="91440" tIns="45720" rIns="91440" bIns="45720" rtlCol="0">
            <a:normAutofit/>
            <a:flatTx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23,4°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BCC5D9F-2239-DD48-9B7F-1B1C1495C401}"/>
              </a:ext>
            </a:extLst>
          </p:cNvPr>
          <p:cNvCxnSpPr>
            <a:cxnSpLocks/>
          </p:cNvCxnSpPr>
          <p:nvPr/>
        </p:nvCxnSpPr>
        <p:spPr>
          <a:xfrm>
            <a:off x="2742901" y="4333295"/>
            <a:ext cx="862485" cy="0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64F16964-15BC-7643-B0C6-3CCB5607915D}"/>
              </a:ext>
            </a:extLst>
          </p:cNvPr>
          <p:cNvSpPr txBox="1">
            <a:spLocks/>
          </p:cNvSpPr>
          <p:nvPr/>
        </p:nvSpPr>
        <p:spPr>
          <a:xfrm>
            <a:off x="2764801" y="4161825"/>
            <a:ext cx="8624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385 000 km</a:t>
            </a:r>
            <a:endParaRPr lang="nl-NL" sz="1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F7288-DCD4-E349-B3F2-EE9D10339B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1600" y="5450400"/>
            <a:ext cx="144000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936A3D6-C7B1-4846-93A8-C22F3E213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042" y="5813534"/>
            <a:ext cx="72000" cy="72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6CC805-E7EF-674F-9716-5B9945589355}"/>
              </a:ext>
            </a:extLst>
          </p:cNvPr>
          <p:cNvGrpSpPr/>
          <p:nvPr/>
        </p:nvGrpSpPr>
        <p:grpSpPr>
          <a:xfrm>
            <a:off x="8313133" y="5246049"/>
            <a:ext cx="2908202" cy="792253"/>
            <a:chOff x="8552618" y="5115423"/>
            <a:chExt cx="2908202" cy="79225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80A89C1-C615-924B-B3C0-FF8E9CB42C6B}"/>
                </a:ext>
              </a:extLst>
            </p:cNvPr>
            <p:cNvGrpSpPr/>
            <p:nvPr/>
          </p:nvGrpSpPr>
          <p:grpSpPr>
            <a:xfrm>
              <a:off x="8552618" y="5115423"/>
              <a:ext cx="792000" cy="792000"/>
              <a:chOff x="8468078" y="5115422"/>
              <a:chExt cx="792000" cy="792000"/>
            </a:xfrm>
          </p:grpSpPr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512049F0-A139-8442-A746-7E142F7B0D69}"/>
                  </a:ext>
                </a:extLst>
              </p:cNvPr>
              <p:cNvSpPr/>
              <p:nvPr/>
            </p:nvSpPr>
            <p:spPr>
              <a:xfrm>
                <a:off x="8468078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BC39FB8-2EA9-7B40-B4B9-01557E4297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8078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3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nl-NL" sz="2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78%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6E033B2-ED44-6544-BACE-66F9F74749F9}"/>
                </a:ext>
              </a:extLst>
            </p:cNvPr>
            <p:cNvGrpSpPr/>
            <p:nvPr/>
          </p:nvGrpSpPr>
          <p:grpSpPr>
            <a:xfrm>
              <a:off x="9610719" y="5115423"/>
              <a:ext cx="792000" cy="792000"/>
              <a:chOff x="9526179" y="5115422"/>
              <a:chExt cx="792000" cy="792000"/>
            </a:xfrm>
          </p:grpSpPr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6E5B8079-1D8E-1E48-B5BF-8CCBFDBC53B0}"/>
                  </a:ext>
                </a:extLst>
              </p:cNvPr>
              <p:cNvSpPr/>
              <p:nvPr/>
            </p:nvSpPr>
            <p:spPr>
              <a:xfrm>
                <a:off x="9526179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id="{501557C6-4515-9244-8D79-C590A0C13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6179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3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nl-NL" sz="30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2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21%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247559-696B-C64D-AC41-3D3D9BB55C90}"/>
                </a:ext>
              </a:extLst>
            </p:cNvPr>
            <p:cNvGrpSpPr/>
            <p:nvPr/>
          </p:nvGrpSpPr>
          <p:grpSpPr>
            <a:xfrm>
              <a:off x="10668820" y="5115676"/>
              <a:ext cx="792000" cy="792000"/>
              <a:chOff x="9526179" y="5115422"/>
              <a:chExt cx="792000" cy="792000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8F6A3442-B57A-CB45-B751-A05B4B427077}"/>
                  </a:ext>
                </a:extLst>
              </p:cNvPr>
              <p:cNvSpPr/>
              <p:nvPr/>
            </p:nvSpPr>
            <p:spPr>
              <a:xfrm>
                <a:off x="9526179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34675D85-D380-2F4B-80C8-1004D28440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6179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3600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300"/>
                  </a:spcBef>
                  <a:buNone/>
                </a:pPr>
                <a:r>
                  <a:rPr lang="nl-NL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nl-NL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Ne, Ar, </a:t>
                </a:r>
                <a:r>
                  <a:rPr lang="nl-NL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nl-NL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1%</a:t>
                </a:r>
              </a:p>
            </p:txBody>
          </p:sp>
        </p:grpSp>
      </p:grp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101328C2-C82D-6647-B5B2-C5088642E2FA}"/>
              </a:ext>
            </a:extLst>
          </p:cNvPr>
          <p:cNvSpPr txBox="1">
            <a:spLocks/>
          </p:cNvSpPr>
          <p:nvPr/>
        </p:nvSpPr>
        <p:spPr>
          <a:xfrm>
            <a:off x="8314485" y="4781944"/>
            <a:ext cx="2908202" cy="7912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b="1" dirty="0">
                <a:solidFill>
                  <a:srgbClr val="00B9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02C485-8B0D-654B-A6FC-D70F52A3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6DFC0C-BC01-C14F-8622-0B439D17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251898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1CC36889-43F8-D546-9813-0E04B6F1028C}"/>
              </a:ext>
            </a:extLst>
          </p:cNvPr>
          <p:cNvSpPr/>
          <p:nvPr/>
        </p:nvSpPr>
        <p:spPr>
          <a:xfrm rot="223216">
            <a:off x="2119382" y="4612065"/>
            <a:ext cx="191017" cy="45719"/>
          </a:xfrm>
          <a:custGeom>
            <a:avLst/>
            <a:gdLst>
              <a:gd name="connsiteX0" fmla="*/ 0 w 483326"/>
              <a:gd name="connsiteY0" fmla="*/ 91440 h 91440"/>
              <a:gd name="connsiteX1" fmla="*/ 265612 w 483326"/>
              <a:gd name="connsiteY1" fmla="*/ 74022 h 91440"/>
              <a:gd name="connsiteX2" fmla="*/ 483326 w 483326"/>
              <a:gd name="connsiteY2" fmla="*/ 0 h 91440"/>
              <a:gd name="connsiteX3" fmla="*/ 483326 w 483326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26" h="91440">
                <a:moveTo>
                  <a:pt x="0" y="91440"/>
                </a:moveTo>
                <a:cubicBezTo>
                  <a:pt x="92529" y="90351"/>
                  <a:pt x="185058" y="89262"/>
                  <a:pt x="265612" y="74022"/>
                </a:cubicBezTo>
                <a:cubicBezTo>
                  <a:pt x="346166" y="58782"/>
                  <a:pt x="483326" y="0"/>
                  <a:pt x="483326" y="0"/>
                </a:cubicBezTo>
                <a:lnTo>
                  <a:pt x="483326" y="0"/>
                </a:ln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C9AAA4-3807-0046-A6D2-9534FF51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57" y="1818401"/>
            <a:ext cx="355600" cy="3556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B89428-4D7D-4042-A3DC-64E116014503}"/>
              </a:ext>
            </a:extLst>
          </p:cNvPr>
          <p:cNvGrpSpPr/>
          <p:nvPr/>
        </p:nvGrpSpPr>
        <p:grpSpPr>
          <a:xfrm>
            <a:off x="8341150" y="5118479"/>
            <a:ext cx="792000" cy="792000"/>
            <a:chOff x="8313133" y="5115423"/>
            <a:chExt cx="792000" cy="792000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1EB0AEFA-20B4-4D42-A935-2F827CAF7A79}"/>
                </a:ext>
              </a:extLst>
            </p:cNvPr>
            <p:cNvSpPr/>
            <p:nvPr/>
          </p:nvSpPr>
          <p:spPr>
            <a:xfrm>
              <a:off x="8313133" y="5115423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071D95E2-FB2F-1841-B4C6-ADACBECBC72F}"/>
                </a:ext>
              </a:extLst>
            </p:cNvPr>
            <p:cNvSpPr txBox="1">
              <a:spLocks/>
            </p:cNvSpPr>
            <p:nvPr/>
          </p:nvSpPr>
          <p:spPr>
            <a:xfrm>
              <a:off x="8313133" y="5330304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nl-NL" sz="30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84163F-3FA3-DB4F-99C4-679017792602}"/>
              </a:ext>
            </a:extLst>
          </p:cNvPr>
          <p:cNvCxnSpPr>
            <a:cxnSpLocks/>
          </p:cNvCxnSpPr>
          <p:nvPr/>
        </p:nvCxnSpPr>
        <p:spPr>
          <a:xfrm>
            <a:off x="2088208" y="1831571"/>
            <a:ext cx="0" cy="283003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6155C-9999-0D4D-A329-1A68023427E1}"/>
              </a:ext>
            </a:extLst>
          </p:cNvPr>
          <p:cNvCxnSpPr>
            <a:cxnSpLocks/>
          </p:cNvCxnSpPr>
          <p:nvPr/>
        </p:nvCxnSpPr>
        <p:spPr>
          <a:xfrm rot="840000">
            <a:off x="2098800" y="1511116"/>
            <a:ext cx="0" cy="3140061"/>
          </a:xfrm>
          <a:prstGeom prst="line">
            <a:avLst/>
          </a:prstGeom>
          <a:ln w="57150">
            <a:solidFill>
              <a:srgbClr val="E99B4B"/>
            </a:solidFill>
          </a:ln>
          <a:scene3d>
            <a:camera prst="orthographicFront">
              <a:rot lat="0" lon="0" rev="14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095051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71E16E-F99E-A349-975F-AF8A3CBA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504" y="5755395"/>
            <a:ext cx="191613" cy="180000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D19B57F-A832-CD4C-BBB7-5E5C173A3B69}"/>
              </a:ext>
            </a:extLst>
          </p:cNvPr>
          <p:cNvSpPr txBox="1">
            <a:spLocks/>
          </p:cNvSpPr>
          <p:nvPr/>
        </p:nvSpPr>
        <p:spPr>
          <a:xfrm>
            <a:off x="3589962" y="5857700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Ontstaan uit de aarde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2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grootste maan in het zonnestelsel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Getijden – verwijdert zich met 4cm/jaar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Water(moleculen) ontdekt aan het oppervlak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missies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maanbasis??</a:t>
            </a: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17" y="5443786"/>
            <a:ext cx="191613" cy="1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De maan: onze satelliet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3 500 km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miljard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triljard kg 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8289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095051" y="5132028"/>
            <a:ext cx="2808000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&amp; 176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nacht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3675799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103008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</a:t>
            </a:r>
            <a:endParaRPr lang="nl-NL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3587275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4417-0FCD-8846-9994-E54CA3B9B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40000">
            <a:off x="1429174" y="1340511"/>
            <a:ext cx="773763" cy="426904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C24C0BCF-78C6-C54E-8470-E9D60E7195F0}"/>
              </a:ext>
            </a:extLst>
          </p:cNvPr>
          <p:cNvSpPr txBox="1">
            <a:spLocks/>
          </p:cNvSpPr>
          <p:nvPr/>
        </p:nvSpPr>
        <p:spPr>
          <a:xfrm rot="21277148">
            <a:off x="2032669" y="4371048"/>
            <a:ext cx="629228" cy="3202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vert="horz" lIns="91440" tIns="45720" rIns="91440" bIns="45720" rtlCol="0">
            <a:normAutofit/>
            <a:flatTx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7°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936A3D6-C7B1-4846-93A8-C22F3E213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196" y="5810400"/>
            <a:ext cx="72000" cy="7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0EAA9D-C4A8-E349-8802-078DB75F6CC6}"/>
              </a:ext>
            </a:extLst>
          </p:cNvPr>
          <p:cNvGrpSpPr/>
          <p:nvPr/>
        </p:nvGrpSpPr>
        <p:grpSpPr>
          <a:xfrm>
            <a:off x="7272613" y="5116522"/>
            <a:ext cx="792000" cy="792000"/>
            <a:chOff x="8313133" y="5115423"/>
            <a:chExt cx="792000" cy="792000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12049F0-A139-8442-A746-7E142F7B0D69}"/>
                </a:ext>
              </a:extLst>
            </p:cNvPr>
            <p:cNvSpPr/>
            <p:nvPr/>
          </p:nvSpPr>
          <p:spPr>
            <a:xfrm>
              <a:off x="8313133" y="5115423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BC39FB8-2EA9-7B40-B4B9-01557E429764}"/>
                </a:ext>
              </a:extLst>
            </p:cNvPr>
            <p:cNvSpPr txBox="1">
              <a:spLocks/>
            </p:cNvSpPr>
            <p:nvPr/>
          </p:nvSpPr>
          <p:spPr>
            <a:xfrm>
              <a:off x="8313133" y="5330304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000" y="1819874"/>
            <a:ext cx="2520000" cy="2520000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320031B-C1CC-AC4F-A6C2-D5FD9CFC305D}"/>
              </a:ext>
            </a:extLst>
          </p:cNvPr>
          <p:cNvSpPr txBox="1">
            <a:spLocks/>
          </p:cNvSpPr>
          <p:nvPr/>
        </p:nvSpPr>
        <p:spPr>
          <a:xfrm>
            <a:off x="3279893" y="2977732"/>
            <a:ext cx="2616410" cy="356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zee of mare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23928C-76C0-BE4A-9914-9C14698D5991}"/>
              </a:ext>
            </a:extLst>
          </p:cNvPr>
          <p:cNvCxnSpPr>
            <a:cxnSpLocks/>
          </p:cNvCxnSpPr>
          <p:nvPr/>
        </p:nvCxnSpPr>
        <p:spPr>
          <a:xfrm flipH="1">
            <a:off x="3208821" y="3124840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ECE385E-2E7D-EF4A-BCD8-5D10E79D2832}"/>
              </a:ext>
            </a:extLst>
          </p:cNvPr>
          <p:cNvSpPr txBox="1">
            <a:spLocks/>
          </p:cNvSpPr>
          <p:nvPr/>
        </p:nvSpPr>
        <p:spPr>
          <a:xfrm>
            <a:off x="2430488" y="3718436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 err="1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B4FCEA2-4EA1-D44F-B8E2-80CF91DB4B98}"/>
              </a:ext>
            </a:extLst>
          </p:cNvPr>
          <p:cNvCxnSpPr>
            <a:cxnSpLocks/>
          </p:cNvCxnSpPr>
          <p:nvPr/>
        </p:nvCxnSpPr>
        <p:spPr>
          <a:xfrm flipH="1">
            <a:off x="2359416" y="3865543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9C39E28-BA30-B04D-B0C8-C96BBD53B0C4}"/>
              </a:ext>
            </a:extLst>
          </p:cNvPr>
          <p:cNvSpPr txBox="1">
            <a:spLocks/>
          </p:cNvSpPr>
          <p:nvPr/>
        </p:nvSpPr>
        <p:spPr>
          <a:xfrm>
            <a:off x="-998763" y="2981521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9639A60-57E0-E745-A7DE-3DD397B9721B}"/>
              </a:ext>
            </a:extLst>
          </p:cNvPr>
          <p:cNvCxnSpPr>
            <a:cxnSpLocks/>
          </p:cNvCxnSpPr>
          <p:nvPr/>
        </p:nvCxnSpPr>
        <p:spPr>
          <a:xfrm>
            <a:off x="1480137" y="312924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C656719-F274-F145-935B-10104778BCC2}"/>
              </a:ext>
            </a:extLst>
          </p:cNvPr>
          <p:cNvSpPr txBox="1">
            <a:spLocks/>
          </p:cNvSpPr>
          <p:nvPr/>
        </p:nvSpPr>
        <p:spPr>
          <a:xfrm>
            <a:off x="-655189" y="2558210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bergketen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CA6333-6256-284C-A121-8A5A336A558A}"/>
              </a:ext>
            </a:extLst>
          </p:cNvPr>
          <p:cNvCxnSpPr>
            <a:cxnSpLocks/>
          </p:cNvCxnSpPr>
          <p:nvPr/>
        </p:nvCxnSpPr>
        <p:spPr>
          <a:xfrm>
            <a:off x="1822644" y="271284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2ED0564-A6A1-7840-A6BC-4FB327325180}"/>
              </a:ext>
            </a:extLst>
          </p:cNvPr>
          <p:cNvSpPr txBox="1">
            <a:spLocks/>
          </p:cNvSpPr>
          <p:nvPr/>
        </p:nvSpPr>
        <p:spPr>
          <a:xfrm>
            <a:off x="2453847" y="280003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Tranquilitatis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7A00C00-8803-204B-853B-51C03CFC0B22}"/>
              </a:ext>
            </a:extLst>
          </p:cNvPr>
          <p:cNvSpPr txBox="1">
            <a:spLocks/>
          </p:cNvSpPr>
          <p:nvPr/>
        </p:nvSpPr>
        <p:spPr>
          <a:xfrm>
            <a:off x="2098049" y="2446606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Serenitatis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E3DD7F28-8BFA-1548-B305-807144F6E95C}"/>
              </a:ext>
            </a:extLst>
          </p:cNvPr>
          <p:cNvSpPr txBox="1">
            <a:spLocks/>
          </p:cNvSpPr>
          <p:nvPr/>
        </p:nvSpPr>
        <p:spPr>
          <a:xfrm>
            <a:off x="2742901" y="3264536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Nectaris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DECF44D7-D53D-4F47-ACA2-C9D8D58A8B4C}"/>
              </a:ext>
            </a:extLst>
          </p:cNvPr>
          <p:cNvSpPr txBox="1">
            <a:spLocks/>
          </p:cNvSpPr>
          <p:nvPr/>
        </p:nvSpPr>
        <p:spPr>
          <a:xfrm>
            <a:off x="2846115" y="246562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9B9C3962-87D6-B449-8EEB-8C64EFA5BDD4}"/>
              </a:ext>
            </a:extLst>
          </p:cNvPr>
          <p:cNvSpPr txBox="1">
            <a:spLocks/>
          </p:cNvSpPr>
          <p:nvPr/>
        </p:nvSpPr>
        <p:spPr>
          <a:xfrm>
            <a:off x="1817744" y="2101632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Frigoris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6B5CEA86-DCB4-6246-AD05-72B9B4600E47}"/>
              </a:ext>
            </a:extLst>
          </p:cNvPr>
          <p:cNvSpPr txBox="1">
            <a:spLocks/>
          </p:cNvSpPr>
          <p:nvPr/>
        </p:nvSpPr>
        <p:spPr>
          <a:xfrm>
            <a:off x="887231" y="288975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Oceanus</a:t>
            </a:r>
            <a:r>
              <a:rPr lang="nl-NL" sz="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Procellarum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6561241B-20D4-014A-BD9C-9E1B827F3365}"/>
              </a:ext>
            </a:extLst>
          </p:cNvPr>
          <p:cNvSpPr txBox="1">
            <a:spLocks/>
          </p:cNvSpPr>
          <p:nvPr/>
        </p:nvSpPr>
        <p:spPr>
          <a:xfrm>
            <a:off x="1564654" y="2452823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Imbrium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B8BE8175-4E45-084A-A3B7-B53719C3979A}"/>
              </a:ext>
            </a:extLst>
          </p:cNvPr>
          <p:cNvSpPr txBox="1">
            <a:spLocks/>
          </p:cNvSpPr>
          <p:nvPr/>
        </p:nvSpPr>
        <p:spPr>
          <a:xfrm>
            <a:off x="1791332" y="3671021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D54FA40A-6A75-1144-BA18-4A1BB5F4B20D}"/>
              </a:ext>
            </a:extLst>
          </p:cNvPr>
          <p:cNvSpPr txBox="1">
            <a:spLocks/>
          </p:cNvSpPr>
          <p:nvPr/>
        </p:nvSpPr>
        <p:spPr>
          <a:xfrm>
            <a:off x="2886900" y="2907904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Fecunditatis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5F1535F7-28E1-A947-BD57-5D1356CF6690}"/>
              </a:ext>
            </a:extLst>
          </p:cNvPr>
          <p:cNvSpPr txBox="1">
            <a:spLocks/>
          </p:cNvSpPr>
          <p:nvPr/>
        </p:nvSpPr>
        <p:spPr>
          <a:xfrm>
            <a:off x="1457595" y="321267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215F400F-1EE6-894D-83F8-46751BE5C9AB}"/>
              </a:ext>
            </a:extLst>
          </p:cNvPr>
          <p:cNvSpPr txBox="1">
            <a:spLocks/>
          </p:cNvSpPr>
          <p:nvPr/>
        </p:nvSpPr>
        <p:spPr>
          <a:xfrm>
            <a:off x="2093906" y="412777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Tycho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96AB3329-6588-834D-BFC6-8381F3FAACA9}"/>
              </a:ext>
            </a:extLst>
          </p:cNvPr>
          <p:cNvSpPr txBox="1">
            <a:spLocks/>
          </p:cNvSpPr>
          <p:nvPr/>
        </p:nvSpPr>
        <p:spPr>
          <a:xfrm>
            <a:off x="1966687" y="275637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Apennijnen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BFF0CDB6-0458-9B45-881B-DF126AB3FAE3}"/>
              </a:ext>
            </a:extLst>
          </p:cNvPr>
          <p:cNvSpPr txBox="1">
            <a:spLocks/>
          </p:cNvSpPr>
          <p:nvPr/>
        </p:nvSpPr>
        <p:spPr>
          <a:xfrm>
            <a:off x="2552444" y="300553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11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3B1E32B5-2B84-3E4B-B20E-86AA9619F41D}"/>
              </a:ext>
            </a:extLst>
          </p:cNvPr>
          <p:cNvSpPr txBox="1">
            <a:spLocks/>
          </p:cNvSpPr>
          <p:nvPr/>
        </p:nvSpPr>
        <p:spPr>
          <a:xfrm>
            <a:off x="1711323" y="336969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14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E8061D9E-BC25-CA45-8DA3-5DFD0C570B79}"/>
              </a:ext>
            </a:extLst>
          </p:cNvPr>
          <p:cNvSpPr txBox="1">
            <a:spLocks/>
          </p:cNvSpPr>
          <p:nvPr/>
        </p:nvSpPr>
        <p:spPr>
          <a:xfrm>
            <a:off x="1970097" y="255972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836294-A05B-7641-907E-40B7D3EBF313}"/>
              </a:ext>
            </a:extLst>
          </p:cNvPr>
          <p:cNvGrpSpPr/>
          <p:nvPr/>
        </p:nvGrpSpPr>
        <p:grpSpPr>
          <a:xfrm>
            <a:off x="9388815" y="5116522"/>
            <a:ext cx="792000" cy="792000"/>
            <a:chOff x="9430855" y="5115676"/>
            <a:chExt cx="792000" cy="792000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8F6A3442-B57A-CB45-B751-A05B4B427077}"/>
                </a:ext>
              </a:extLst>
            </p:cNvPr>
            <p:cNvSpPr/>
            <p:nvPr/>
          </p:nvSpPr>
          <p:spPr>
            <a:xfrm>
              <a:off x="9430855" y="5115676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875ADD6B-F782-5645-A1F2-FEEBF1ADD196}"/>
                </a:ext>
              </a:extLst>
            </p:cNvPr>
            <p:cNvSpPr txBox="1">
              <a:spLocks/>
            </p:cNvSpPr>
            <p:nvPr/>
          </p:nvSpPr>
          <p:spPr>
            <a:xfrm>
              <a:off x="9430855" y="5329799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B0B0C-0CD8-2645-9830-B800AD7596FC}"/>
              </a:ext>
            </a:extLst>
          </p:cNvPr>
          <p:cNvGrpSpPr/>
          <p:nvPr/>
        </p:nvGrpSpPr>
        <p:grpSpPr>
          <a:xfrm>
            <a:off x="10446916" y="5116522"/>
            <a:ext cx="792000" cy="792000"/>
            <a:chOff x="10488956" y="5113709"/>
            <a:chExt cx="792000" cy="79200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318FA57-7B95-8546-A427-EFB0E91B22FF}"/>
                </a:ext>
              </a:extLst>
            </p:cNvPr>
            <p:cNvSpPr/>
            <p:nvPr/>
          </p:nvSpPr>
          <p:spPr>
            <a:xfrm>
              <a:off x="10488956" y="5113709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18B72F9E-ED0D-084D-B299-B2E9D1C28AF6}"/>
                </a:ext>
              </a:extLst>
            </p:cNvPr>
            <p:cNvSpPr txBox="1">
              <a:spLocks/>
            </p:cNvSpPr>
            <p:nvPr/>
          </p:nvSpPr>
          <p:spPr>
            <a:xfrm>
              <a:off x="10488956" y="5327832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9C900D0B-620F-4342-952A-146DB260863B}"/>
              </a:ext>
            </a:extLst>
          </p:cNvPr>
          <p:cNvSpPr txBox="1">
            <a:spLocks/>
          </p:cNvSpPr>
          <p:nvPr/>
        </p:nvSpPr>
        <p:spPr>
          <a:xfrm>
            <a:off x="4103008" y="6097511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   =     0,17 kg </a:t>
            </a: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een weegschaal)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4DCD4BF3-C478-A74B-B5FB-55F5B5486A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492580" y="6113885"/>
            <a:ext cx="144000" cy="1440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ECF4C3D-EE23-0244-834E-B70A468A43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7387" y="6045272"/>
            <a:ext cx="252000" cy="246138"/>
          </a:xfrm>
          <a:prstGeom prst="rect">
            <a:avLst/>
          </a:prstGeom>
        </p:spPr>
      </p:pic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8C109F5D-3D12-C347-B560-837522C24217}"/>
              </a:ext>
            </a:extLst>
          </p:cNvPr>
          <p:cNvSpPr txBox="1">
            <a:spLocks/>
          </p:cNvSpPr>
          <p:nvPr/>
        </p:nvSpPr>
        <p:spPr>
          <a:xfrm>
            <a:off x="3587275" y="6203899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 err="1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Fz</a:t>
            </a:r>
            <a:endParaRPr lang="nl-NL" sz="600" b="1" dirty="0">
              <a:solidFill>
                <a:srgbClr val="26335E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5CAD5ED2-582E-D04E-B40B-CDB4E9E21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0729" y="6113100"/>
            <a:ext cx="144000" cy="144000"/>
          </a:xfrm>
          <a:prstGeom prst="rect">
            <a:avLst/>
          </a:prstGeom>
        </p:spPr>
      </p:pic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6E4BCAD-F20B-4F4D-A0C9-282CC8F4A11E}"/>
              </a:ext>
            </a:extLst>
          </p:cNvPr>
          <p:cNvCxnSpPr>
            <a:cxnSpLocks/>
            <a:stCxn id="124" idx="2"/>
          </p:cNvCxnSpPr>
          <p:nvPr/>
        </p:nvCxnSpPr>
        <p:spPr>
          <a:xfrm flipH="1">
            <a:off x="2721935" y="1996202"/>
            <a:ext cx="718028" cy="104209"/>
          </a:xfrm>
          <a:prstGeom prst="line">
            <a:avLst/>
          </a:prstGeom>
          <a:ln w="19050">
            <a:solidFill>
              <a:srgbClr val="E99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05A6CA6E-8D35-9340-9612-D6E2E13E4BE5}"/>
              </a:ext>
            </a:extLst>
          </p:cNvPr>
          <p:cNvSpPr/>
          <p:nvPr/>
        </p:nvSpPr>
        <p:spPr>
          <a:xfrm>
            <a:off x="3439963" y="1826107"/>
            <a:ext cx="340189" cy="340189"/>
          </a:xfrm>
          <a:prstGeom prst="ellipse">
            <a:avLst/>
          </a:prstGeom>
          <a:noFill/>
          <a:ln w="28575">
            <a:solidFill>
              <a:srgbClr val="E9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D6768846-DD28-3B40-8DFA-12EDE37E1E79}"/>
              </a:ext>
            </a:extLst>
          </p:cNvPr>
          <p:cNvSpPr txBox="1">
            <a:spLocks/>
          </p:cNvSpPr>
          <p:nvPr/>
        </p:nvSpPr>
        <p:spPr>
          <a:xfrm>
            <a:off x="3898150" y="1852244"/>
            <a:ext cx="1833910" cy="33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maanstof (regoliet)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2AD3925-0127-EA47-B9C5-1660F14A291E}"/>
              </a:ext>
            </a:extLst>
          </p:cNvPr>
          <p:cNvCxnSpPr>
            <a:cxnSpLocks/>
          </p:cNvCxnSpPr>
          <p:nvPr/>
        </p:nvCxnSpPr>
        <p:spPr>
          <a:xfrm flipH="1">
            <a:off x="3835871" y="1999206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AFC52AF-7C94-3741-A82C-9D5EE6EB9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548613" y="5458113"/>
            <a:ext cx="144000" cy="144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992D1A9-3E9C-8F40-902E-9197A8E376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546581" y="5754596"/>
            <a:ext cx="144000" cy="144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9878F4B-AC48-8C4D-B3BD-FABBEDD2D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547047" y="5155569"/>
            <a:ext cx="144000" cy="144000"/>
          </a:xfrm>
          <a:prstGeom prst="rect">
            <a:avLst/>
          </a:prstGeom>
        </p:spPr>
      </p:pic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951CC124-059A-E84F-884D-8A615D835B39}"/>
              </a:ext>
            </a:extLst>
          </p:cNvPr>
          <p:cNvSpPr txBox="1">
            <a:spLocks/>
          </p:cNvSpPr>
          <p:nvPr/>
        </p:nvSpPr>
        <p:spPr>
          <a:xfrm>
            <a:off x="2724971" y="5169776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0,270</a:t>
            </a: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B9CA8D29-45BE-4445-856F-26854DF30350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0,020</a:t>
            </a: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2E1B506B-423A-F94F-AC26-E1B8A735021C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0F1A3-7A02-3F42-924E-2D05FF5F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1888BD-40BE-BB48-8040-D0B7C4FD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C7C2B244-CAE0-C646-8C5B-60EC43BDA524}"/>
              </a:ext>
            </a:extLst>
          </p:cNvPr>
          <p:cNvSpPr txBox="1">
            <a:spLocks/>
          </p:cNvSpPr>
          <p:nvPr/>
        </p:nvSpPr>
        <p:spPr>
          <a:xfrm>
            <a:off x="1287945" y="336617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12  X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0448484D-5DCD-184C-BDBC-C9378511523A}"/>
              </a:ext>
            </a:extLst>
          </p:cNvPr>
          <p:cNvSpPr txBox="1">
            <a:spLocks/>
          </p:cNvSpPr>
          <p:nvPr/>
        </p:nvSpPr>
        <p:spPr>
          <a:xfrm>
            <a:off x="2172345" y="3210789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16  X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F6279D41-D40D-7348-BE45-D0BA06F9FB06}"/>
              </a:ext>
            </a:extLst>
          </p:cNvPr>
          <p:cNvSpPr txBox="1">
            <a:spLocks/>
          </p:cNvSpPr>
          <p:nvPr/>
        </p:nvSpPr>
        <p:spPr>
          <a:xfrm>
            <a:off x="2478405" y="256079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17</a:t>
            </a:r>
          </a:p>
        </p:txBody>
      </p:sp>
    </p:spTree>
    <p:extLst>
      <p:ext uri="{BB962C8B-B14F-4D97-AF65-F5344CB8AC3E}">
        <p14:creationId xmlns:p14="http://schemas.microsoft.com/office/powerpoint/2010/main" val="671906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grootte maan &amp; zon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41294"/>
            <a:ext cx="2520000" cy="2520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AF1AD61-143D-3A47-838F-65899DBF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496" y="2758790"/>
            <a:ext cx="2485008" cy="2485008"/>
          </a:xfrm>
          <a:prstGeom prst="rect">
            <a:avLst/>
          </a:prstGeom>
        </p:spPr>
      </p:pic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 en zon lijken even groot aan de hemel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6E9FBF-2DB8-574B-AB98-B0628C343D03}"/>
              </a:ext>
            </a:extLst>
          </p:cNvPr>
          <p:cNvGrpSpPr/>
          <p:nvPr/>
        </p:nvGrpSpPr>
        <p:grpSpPr>
          <a:xfrm>
            <a:off x="9805215" y="2822468"/>
            <a:ext cx="1833910" cy="1222375"/>
            <a:chOff x="8555076" y="2767040"/>
            <a:chExt cx="1833910" cy="1222375"/>
          </a:xfrm>
        </p:grpSpPr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F56D7F08-9932-0D4C-BBDD-BDCF99150DEA}"/>
                </a:ext>
              </a:extLst>
            </p:cNvPr>
            <p:cNvSpPr>
              <a:spLocks/>
            </p:cNvSpPr>
            <p:nvPr/>
          </p:nvSpPr>
          <p:spPr bwMode="auto">
            <a:xfrm rot="16157582">
              <a:off x="8902408" y="2705921"/>
              <a:ext cx="1222375" cy="1344613"/>
            </a:xfrm>
            <a:custGeom>
              <a:avLst/>
              <a:gdLst>
                <a:gd name="T0" fmla="*/ 376 w 770"/>
                <a:gd name="T1" fmla="*/ 847 h 847"/>
                <a:gd name="T2" fmla="*/ 0 w 770"/>
                <a:gd name="T3" fmla="*/ 148 h 847"/>
                <a:gd name="T4" fmla="*/ 770 w 770"/>
                <a:gd name="T5" fmla="*/ 141 h 847"/>
                <a:gd name="T6" fmla="*/ 376 w 770"/>
                <a:gd name="T7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0" h="847">
                  <a:moveTo>
                    <a:pt x="376" y="847"/>
                  </a:moveTo>
                  <a:cubicBezTo>
                    <a:pt x="282" y="660"/>
                    <a:pt x="89" y="326"/>
                    <a:pt x="0" y="148"/>
                  </a:cubicBezTo>
                  <a:cubicBezTo>
                    <a:pt x="215" y="0"/>
                    <a:pt x="577" y="22"/>
                    <a:pt x="770" y="141"/>
                  </a:cubicBezTo>
                  <a:cubicBezTo>
                    <a:pt x="717" y="274"/>
                    <a:pt x="482" y="667"/>
                    <a:pt x="376" y="847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9FFC7ED9-4CA2-2F47-B8B6-5256C80CD4BC}"/>
                </a:ext>
              </a:extLst>
            </p:cNvPr>
            <p:cNvSpPr>
              <a:spLocks/>
            </p:cNvSpPr>
            <p:nvPr/>
          </p:nvSpPr>
          <p:spPr bwMode="auto">
            <a:xfrm rot="16163954">
              <a:off x="8602298" y="3239586"/>
              <a:ext cx="914400" cy="282575"/>
            </a:xfrm>
            <a:custGeom>
              <a:avLst/>
              <a:gdLst>
                <a:gd name="T0" fmla="*/ 0 w 576"/>
                <a:gd name="T1" fmla="*/ 178 h 178"/>
                <a:gd name="T2" fmla="*/ 576 w 576"/>
                <a:gd name="T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" h="178">
                  <a:moveTo>
                    <a:pt x="0" y="178"/>
                  </a:moveTo>
                  <a:cubicBezTo>
                    <a:pt x="0" y="178"/>
                    <a:pt x="297" y="0"/>
                    <a:pt x="576" y="178"/>
                  </a:cubicBezTo>
                </a:path>
              </a:pathLst>
            </a:custGeom>
            <a:noFill/>
            <a:ln w="25400">
              <a:solidFill>
                <a:srgbClr val="BE4B48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 dirty="0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9F34CC9-3F7C-2C4E-9C62-F44B71F1B988}"/>
                </a:ext>
              </a:extLst>
            </p:cNvPr>
            <p:cNvSpPr txBox="1">
              <a:spLocks/>
            </p:cNvSpPr>
            <p:nvPr/>
          </p:nvSpPr>
          <p:spPr>
            <a:xfrm>
              <a:off x="8555076" y="3192521"/>
              <a:ext cx="1833910" cy="4129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0,5°</a:t>
              </a:r>
            </a:p>
          </p:txBody>
        </p: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69A6BE0A-5069-0344-95DE-1BD40C93141C}"/>
              </a:ext>
            </a:extLst>
          </p:cNvPr>
          <p:cNvSpPr txBox="1">
            <a:spLocks/>
          </p:cNvSpPr>
          <p:nvPr/>
        </p:nvSpPr>
        <p:spPr>
          <a:xfrm>
            <a:off x="8297976" y="4578223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tipje van een halve pink op armlengte</a:t>
            </a:r>
          </a:p>
        </p:txBody>
      </p: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6DB5EEF2-178E-E142-AD38-077A1241BB3E}"/>
              </a:ext>
            </a:extLst>
          </p:cNvPr>
          <p:cNvSpPr txBox="1">
            <a:spLocks/>
          </p:cNvSpPr>
          <p:nvPr/>
        </p:nvSpPr>
        <p:spPr>
          <a:xfrm>
            <a:off x="549954" y="5759752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x dichter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09A46F9D-7897-7141-B700-0A5B551EDA7B}"/>
              </a:ext>
            </a:extLst>
          </p:cNvPr>
          <p:cNvSpPr txBox="1">
            <a:spLocks/>
          </p:cNvSpPr>
          <p:nvPr/>
        </p:nvSpPr>
        <p:spPr>
          <a:xfrm>
            <a:off x="4547754" y="5759752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x groter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52F6D51E-79F7-CA48-82BB-761441B9B316}"/>
              </a:ext>
            </a:extLst>
          </p:cNvPr>
          <p:cNvSpPr txBox="1">
            <a:spLocks/>
          </p:cNvSpPr>
          <p:nvPr/>
        </p:nvSpPr>
        <p:spPr>
          <a:xfrm>
            <a:off x="8144315" y="5759752"/>
            <a:ext cx="3494810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schijnbaar even groot!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F6631F0-8D06-4240-B70D-2F031B2B09D9}"/>
              </a:ext>
            </a:extLst>
          </p:cNvPr>
          <p:cNvCxnSpPr>
            <a:cxnSpLocks/>
          </p:cNvCxnSpPr>
          <p:nvPr/>
        </p:nvCxnSpPr>
        <p:spPr>
          <a:xfrm>
            <a:off x="4104722" y="5979600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B8DF5C2-F2C9-0447-A506-9D9309B3EE02}"/>
              </a:ext>
            </a:extLst>
          </p:cNvPr>
          <p:cNvCxnSpPr>
            <a:cxnSpLocks/>
          </p:cNvCxnSpPr>
          <p:nvPr/>
        </p:nvCxnSpPr>
        <p:spPr>
          <a:xfrm>
            <a:off x="7743279" y="5981125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0BC3645-A5E4-5348-96B9-2FB6DD3C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253" y="2758656"/>
            <a:ext cx="1350000" cy="135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D0146C6F-FE38-CA4D-8309-AD50ABAF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976" y="2758790"/>
            <a:ext cx="1349732" cy="13497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7C5AF-AD16-A745-B190-B750EB5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D87B9-F517-5042-A654-E378B4C4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391594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maanfasen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E951E-3740-064D-B9DD-F93005972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8677"/>
            <a:ext cx="7216091" cy="4741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10C7F2-C389-204F-A7E7-9933CEC0AAFB}"/>
              </a:ext>
            </a:extLst>
          </p:cNvPr>
          <p:cNvGrpSpPr/>
          <p:nvPr/>
        </p:nvGrpSpPr>
        <p:grpSpPr>
          <a:xfrm>
            <a:off x="8392528" y="2645227"/>
            <a:ext cx="1153478" cy="3685813"/>
            <a:chOff x="8392528" y="2645227"/>
            <a:chExt cx="1153478" cy="36858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02838B9-6A07-EB4E-9A62-8C63BBE1CEC1}"/>
                </a:ext>
              </a:extLst>
            </p:cNvPr>
            <p:cNvGrpSpPr/>
            <p:nvPr/>
          </p:nvGrpSpPr>
          <p:grpSpPr>
            <a:xfrm>
              <a:off x="8757687" y="2645227"/>
              <a:ext cx="788319" cy="3685813"/>
              <a:chOff x="9258431" y="2133947"/>
              <a:chExt cx="900000" cy="420798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643FFBC-00D1-1E4E-9E3E-0CA51DBAABB0}"/>
                  </a:ext>
                </a:extLst>
              </p:cNvPr>
              <p:cNvGrpSpPr/>
              <p:nvPr/>
            </p:nvGrpSpPr>
            <p:grpSpPr>
              <a:xfrm>
                <a:off x="9258431" y="2133947"/>
                <a:ext cx="900000" cy="900000"/>
                <a:chOff x="8474945" y="2430001"/>
                <a:chExt cx="900000" cy="900000"/>
              </a:xfrm>
            </p:grpSpPr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9B36440C-BD27-A24E-A3B6-AD1A6E5228D6}"/>
                    </a:ext>
                  </a:extLst>
                </p:cNvPr>
                <p:cNvSpPr/>
                <p:nvPr/>
              </p:nvSpPr>
              <p:spPr>
                <a:xfrm>
                  <a:off x="8474945" y="2430001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B264513-028B-CA43-8143-AC7875A725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64945" y="2520001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8369903-A21C-3043-96CD-90D4917939DB}"/>
                  </a:ext>
                </a:extLst>
              </p:cNvPr>
              <p:cNvGrpSpPr/>
              <p:nvPr/>
            </p:nvGrpSpPr>
            <p:grpSpPr>
              <a:xfrm>
                <a:off x="9258431" y="3236607"/>
                <a:ext cx="900000" cy="900000"/>
                <a:chOff x="8474945" y="3531812"/>
                <a:chExt cx="900000" cy="900000"/>
              </a:xfrm>
            </p:grpSpPr>
            <p:sp>
              <p:nvSpPr>
                <p:cNvPr id="113" name="Rounded Rectangle 112">
                  <a:extLst>
                    <a:ext uri="{FF2B5EF4-FFF2-40B4-BE49-F238E27FC236}">
                      <a16:creationId xmlns:a16="http://schemas.microsoft.com/office/drawing/2014/main" id="{041DB9A2-AEBB-4D4C-92A3-E3205C18FDD5}"/>
                    </a:ext>
                  </a:extLst>
                </p:cNvPr>
                <p:cNvSpPr/>
                <p:nvPr/>
              </p:nvSpPr>
              <p:spPr>
                <a:xfrm>
                  <a:off x="8474945" y="3531812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525E58C-52B9-764E-8C30-E1404FDCF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64945" y="3621812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F8C78A9-284E-454F-BA4C-B372A2ACAE6C}"/>
                  </a:ext>
                </a:extLst>
              </p:cNvPr>
              <p:cNvGrpSpPr/>
              <p:nvPr/>
            </p:nvGrpSpPr>
            <p:grpSpPr>
              <a:xfrm>
                <a:off x="9258431" y="4339267"/>
                <a:ext cx="900000" cy="900000"/>
                <a:chOff x="8474945" y="4633623"/>
                <a:chExt cx="900000" cy="900000"/>
              </a:xfrm>
            </p:grpSpPr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1609869A-0377-D444-9AAD-B6152C35C204}"/>
                    </a:ext>
                  </a:extLst>
                </p:cNvPr>
                <p:cNvSpPr/>
                <p:nvPr/>
              </p:nvSpPr>
              <p:spPr>
                <a:xfrm>
                  <a:off x="8474945" y="4633623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EDAF55AB-316E-7642-BB28-2C9172F4A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5400000">
                  <a:off x="8564945" y="4723623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8C6A8BB-764F-5349-AD1A-527A89B83844}"/>
                  </a:ext>
                </a:extLst>
              </p:cNvPr>
              <p:cNvGrpSpPr/>
              <p:nvPr/>
            </p:nvGrpSpPr>
            <p:grpSpPr>
              <a:xfrm>
                <a:off x="9258431" y="5441927"/>
                <a:ext cx="900000" cy="900000"/>
                <a:chOff x="8469488" y="5635886"/>
                <a:chExt cx="900000" cy="90000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191139A3-1FE7-F441-A986-241BC0AA7912}"/>
                    </a:ext>
                  </a:extLst>
                </p:cNvPr>
                <p:cNvSpPr/>
                <p:nvPr/>
              </p:nvSpPr>
              <p:spPr>
                <a:xfrm>
                  <a:off x="8469488" y="5635886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33D22AF-8F4A-664F-B905-F3AC70F2EA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59488" y="5725886"/>
                  <a:ext cx="720000" cy="72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7F034CE7-7573-6A4E-8270-79CE7AC39671}"/>
                </a:ext>
              </a:extLst>
            </p:cNvPr>
            <p:cNvSpPr txBox="1">
              <a:spLocks/>
            </p:cNvSpPr>
            <p:nvPr/>
          </p:nvSpPr>
          <p:spPr>
            <a:xfrm>
              <a:off x="8392528" y="2645833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D1358950-D96F-B942-81BD-3EEFE7434F93}"/>
                </a:ext>
              </a:extLst>
            </p:cNvPr>
            <p:cNvSpPr txBox="1">
              <a:spLocks/>
            </p:cNvSpPr>
            <p:nvPr/>
          </p:nvSpPr>
          <p:spPr>
            <a:xfrm>
              <a:off x="8414417" y="3605554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D315522B-582D-4449-8C37-F19A13066947}"/>
                </a:ext>
              </a:extLst>
            </p:cNvPr>
            <p:cNvSpPr txBox="1">
              <a:spLocks/>
            </p:cNvSpPr>
            <p:nvPr/>
          </p:nvSpPr>
          <p:spPr>
            <a:xfrm>
              <a:off x="8409106" y="4565275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6CB60007-ECB3-E24E-9E5F-EED0365F31D2}"/>
                </a:ext>
              </a:extLst>
            </p:cNvPr>
            <p:cNvSpPr txBox="1">
              <a:spLocks/>
            </p:cNvSpPr>
            <p:nvPr/>
          </p:nvSpPr>
          <p:spPr>
            <a:xfrm>
              <a:off x="8409105" y="5542720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31EBEFEB-6B28-B248-A7E0-F754B0097189}"/>
              </a:ext>
            </a:extLst>
          </p:cNvPr>
          <p:cNvSpPr txBox="1">
            <a:spLocks/>
          </p:cNvSpPr>
          <p:nvPr/>
        </p:nvSpPr>
        <p:spPr>
          <a:xfrm>
            <a:off x="3995058" y="4317839"/>
            <a:ext cx="533400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EFB185E5-C19A-254D-99E9-098C4675C608}"/>
              </a:ext>
            </a:extLst>
          </p:cNvPr>
          <p:cNvSpPr txBox="1">
            <a:spLocks/>
          </p:cNvSpPr>
          <p:nvPr/>
        </p:nvSpPr>
        <p:spPr>
          <a:xfrm>
            <a:off x="5128197" y="5463699"/>
            <a:ext cx="460453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E1D51235-2842-C645-8C4A-A4AB6D250EC6}"/>
              </a:ext>
            </a:extLst>
          </p:cNvPr>
          <p:cNvSpPr txBox="1">
            <a:spLocks/>
          </p:cNvSpPr>
          <p:nvPr/>
        </p:nvSpPr>
        <p:spPr>
          <a:xfrm>
            <a:off x="6172201" y="4317839"/>
            <a:ext cx="544285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B2758FB0-0E91-EF4A-ACC9-3FEB397D3C34}"/>
              </a:ext>
            </a:extLst>
          </p:cNvPr>
          <p:cNvSpPr txBox="1">
            <a:spLocks/>
          </p:cNvSpPr>
          <p:nvPr/>
        </p:nvSpPr>
        <p:spPr>
          <a:xfrm>
            <a:off x="5091723" y="3247493"/>
            <a:ext cx="533400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Content Placeholder 2">
            <a:extLst>
              <a:ext uri="{FF2B5EF4-FFF2-40B4-BE49-F238E27FC236}">
                <a16:creationId xmlns:a16="http://schemas.microsoft.com/office/drawing/2014/main" id="{D1BCC4FA-4D3C-BF43-873B-B24E7DF61A8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Zonsverduisteringen vinden enkel plaats bij Nieuwe maan!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CEA15BDE-A370-7440-9D82-B40631F1EFB1}"/>
              </a:ext>
            </a:extLst>
          </p:cNvPr>
          <p:cNvSpPr txBox="1">
            <a:spLocks/>
          </p:cNvSpPr>
          <p:nvPr/>
        </p:nvSpPr>
        <p:spPr>
          <a:xfrm>
            <a:off x="7874241" y="2996603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3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maan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AB20D597-F544-2540-B2DF-0C43B9D9CEDD}"/>
              </a:ext>
            </a:extLst>
          </p:cNvPr>
          <p:cNvSpPr txBox="1">
            <a:spLocks/>
          </p:cNvSpPr>
          <p:nvPr/>
        </p:nvSpPr>
        <p:spPr>
          <a:xfrm>
            <a:off x="7874241" y="3955402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Eerste kwartier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C49FEF53-A4C7-F246-B585-4CB2DF1F1C78}"/>
              </a:ext>
            </a:extLst>
          </p:cNvPr>
          <p:cNvSpPr txBox="1">
            <a:spLocks/>
          </p:cNvSpPr>
          <p:nvPr/>
        </p:nvSpPr>
        <p:spPr>
          <a:xfrm>
            <a:off x="7874241" y="4912976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3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 maan</a:t>
            </a:r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B32E6B5-A40B-D04F-A475-97B67AF0E90D}"/>
              </a:ext>
            </a:extLst>
          </p:cNvPr>
          <p:cNvSpPr txBox="1">
            <a:spLocks/>
          </p:cNvSpPr>
          <p:nvPr/>
        </p:nvSpPr>
        <p:spPr>
          <a:xfrm>
            <a:off x="7874241" y="5876107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Laatste kwartier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5021F-A769-B14D-947B-B648045C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9C0F-6615-2E43-BB4E-70DF1F51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21236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682C6-6B4B-D049-9FA9-26D488ED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6" r="27710" b="19034"/>
          <a:stretch/>
        </p:blipFill>
        <p:spPr>
          <a:xfrm>
            <a:off x="0" y="349201"/>
            <a:ext cx="12192000" cy="650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maanknopen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elke Nieuwe maan een zonsverduistering!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Maanbaan - 2 snijpunten ecliptica (knopen)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maan nabij knoop = zonsverduistering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F2512-1E21-5E40-AE50-D0D8D1D2AD40}"/>
              </a:ext>
            </a:extLst>
          </p:cNvPr>
          <p:cNvGrpSpPr/>
          <p:nvPr/>
        </p:nvGrpSpPr>
        <p:grpSpPr>
          <a:xfrm>
            <a:off x="0" y="1600377"/>
            <a:ext cx="6312590" cy="1690420"/>
            <a:chOff x="1873956" y="2722571"/>
            <a:chExt cx="6312590" cy="16904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14A38D-1075-4346-9D82-847969D47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70"/>
            <a:stretch/>
          </p:blipFill>
          <p:spPr>
            <a:xfrm>
              <a:off x="1873956" y="2722571"/>
              <a:ext cx="6312590" cy="155911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FA4F06-1C7F-CF4A-9BC8-23D047F06ACF}"/>
                </a:ext>
              </a:extLst>
            </p:cNvPr>
            <p:cNvGrpSpPr/>
            <p:nvPr/>
          </p:nvGrpSpPr>
          <p:grpSpPr>
            <a:xfrm>
              <a:off x="2282632" y="3216150"/>
              <a:ext cx="3804231" cy="1196841"/>
              <a:chOff x="2282632" y="3216150"/>
              <a:chExt cx="3804231" cy="1196841"/>
            </a:xfrm>
          </p:grpSpPr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9F34CC9-3F7C-2C4E-9C62-F44B71F1B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92551" y="3260645"/>
                <a:ext cx="1833910" cy="2671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5°</a:t>
                </a:r>
              </a:p>
            </p:txBody>
          </p:sp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E2D2ED3-21E3-364F-B73E-B3A35092784E}"/>
                  </a:ext>
                </a:extLst>
              </p:cNvPr>
              <p:cNvSpPr txBox="1">
                <a:spLocks/>
              </p:cNvSpPr>
              <p:nvPr/>
            </p:nvSpPr>
            <p:spPr>
              <a:xfrm rot="1020000">
                <a:off x="4748136" y="3788775"/>
                <a:ext cx="1159049" cy="36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rgbClr val="BE4B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baan maan</a:t>
                </a: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02E12A3-903E-9E4E-9458-440CF6ABAD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7814" y="3216150"/>
                <a:ext cx="1159049" cy="36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rgbClr val="E99B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ecliptica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6CBCB6-448F-0A41-AFD5-AF3F0CC6AE41}"/>
                  </a:ext>
                </a:extLst>
              </p:cNvPr>
              <p:cNvSpPr/>
              <p:nvPr/>
            </p:nvSpPr>
            <p:spPr>
              <a:xfrm>
                <a:off x="4282016" y="3394525"/>
                <a:ext cx="211015" cy="211015"/>
              </a:xfrm>
              <a:prstGeom prst="ellipse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3110ED3-7399-F547-AEAA-B98AE05588F2}"/>
                  </a:ext>
                </a:extLst>
              </p:cNvPr>
              <p:cNvCxnSpPr/>
              <p:nvPr/>
            </p:nvCxnSpPr>
            <p:spPr>
              <a:xfrm>
                <a:off x="4388878" y="3599069"/>
                <a:ext cx="0" cy="678425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45851623-B972-3443-8A67-261EF4264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2632" y="4045419"/>
                <a:ext cx="2137249" cy="367572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Snijpunt = knoop</a:t>
                </a:r>
              </a:p>
            </p:txBody>
          </p:sp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CDA1D1AB-B6A1-B443-95E5-24F9C3B8E2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80000">
                <a:off x="3643405" y="3380271"/>
                <a:ext cx="162000" cy="36000"/>
              </a:xfrm>
              <a:custGeom>
                <a:avLst/>
                <a:gdLst>
                  <a:gd name="T0" fmla="*/ 0 w 576"/>
                  <a:gd name="T1" fmla="*/ 178 h 178"/>
                  <a:gd name="T2" fmla="*/ 576 w 576"/>
                  <a:gd name="T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6" h="178">
                    <a:moveTo>
                      <a:pt x="0" y="178"/>
                    </a:moveTo>
                    <a:cubicBezTo>
                      <a:pt x="0" y="178"/>
                      <a:pt x="297" y="0"/>
                      <a:pt x="576" y="178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 dirty="0"/>
              </a:p>
            </p:txBody>
          </p: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A474C2-6A41-3F43-82C3-BE3FDDC80B1D}"/>
              </a:ext>
            </a:extLst>
          </p:cNvPr>
          <p:cNvSpPr txBox="1">
            <a:spLocks/>
          </p:cNvSpPr>
          <p:nvPr/>
        </p:nvSpPr>
        <p:spPr>
          <a:xfrm rot="1500000">
            <a:off x="5275458" y="3175063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knopenlijn richting zon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DC4E191-B15A-3C40-8E0B-AAE616BC715F}"/>
              </a:ext>
            </a:extLst>
          </p:cNvPr>
          <p:cNvSpPr txBox="1">
            <a:spLocks/>
          </p:cNvSpPr>
          <p:nvPr/>
        </p:nvSpPr>
        <p:spPr>
          <a:xfrm>
            <a:off x="9185180" y="4987517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9510D1-E37B-FA48-9A2A-ABABD70BC463}"/>
              </a:ext>
            </a:extLst>
          </p:cNvPr>
          <p:cNvSpPr txBox="1">
            <a:spLocks/>
          </p:cNvSpPr>
          <p:nvPr/>
        </p:nvSpPr>
        <p:spPr>
          <a:xfrm>
            <a:off x="10889550" y="5736906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840AAE-B72E-7F42-B84A-0751521A2C83}"/>
              </a:ext>
            </a:extLst>
          </p:cNvPr>
          <p:cNvSpPr txBox="1">
            <a:spLocks/>
          </p:cNvSpPr>
          <p:nvPr/>
        </p:nvSpPr>
        <p:spPr>
          <a:xfrm>
            <a:off x="7423183" y="3823029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eclips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B54901D-8EDE-7547-A938-ED993FF4452E}"/>
              </a:ext>
            </a:extLst>
          </p:cNvPr>
          <p:cNvSpPr txBox="1">
            <a:spLocks/>
          </p:cNvSpPr>
          <p:nvPr/>
        </p:nvSpPr>
        <p:spPr>
          <a:xfrm>
            <a:off x="8967736" y="2240195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DDE741D-6396-CD4C-B2AE-4B4900CFCB5F}"/>
              </a:ext>
            </a:extLst>
          </p:cNvPr>
          <p:cNvSpPr txBox="1">
            <a:spLocks/>
          </p:cNvSpPr>
          <p:nvPr/>
        </p:nvSpPr>
        <p:spPr>
          <a:xfrm>
            <a:off x="11008960" y="3192506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AC196FA-984C-4546-866A-4B82B0EDE6D0}"/>
              </a:ext>
            </a:extLst>
          </p:cNvPr>
          <p:cNvSpPr txBox="1">
            <a:spLocks/>
          </p:cNvSpPr>
          <p:nvPr/>
        </p:nvSpPr>
        <p:spPr>
          <a:xfrm rot="1440000">
            <a:off x="9728422" y="2103317"/>
            <a:ext cx="1907046" cy="64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baanvlak maan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 eclipticavlak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3F68C4B-3DC8-FD49-AC89-BEDDB4844B4F}"/>
              </a:ext>
            </a:extLst>
          </p:cNvPr>
          <p:cNvSpPr txBox="1">
            <a:spLocks/>
          </p:cNvSpPr>
          <p:nvPr/>
        </p:nvSpPr>
        <p:spPr>
          <a:xfrm rot="1440000">
            <a:off x="8717093" y="2993267"/>
            <a:ext cx="1907046" cy="64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baanvlak maan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 eclipticavlak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BACC902-52FF-1B46-B780-A7A5760AB1EB}"/>
              </a:ext>
            </a:extLst>
          </p:cNvPr>
          <p:cNvSpPr txBox="1">
            <a:spLocks/>
          </p:cNvSpPr>
          <p:nvPr/>
        </p:nvSpPr>
        <p:spPr>
          <a:xfrm>
            <a:off x="7756097" y="5176857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eclips!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45B93E4-1C15-8D4C-8C59-BFA6269E4702}"/>
              </a:ext>
            </a:extLst>
          </p:cNvPr>
          <p:cNvSpPr txBox="1">
            <a:spLocks/>
          </p:cNvSpPr>
          <p:nvPr/>
        </p:nvSpPr>
        <p:spPr>
          <a:xfrm rot="21199702">
            <a:off x="5692278" y="2115585"/>
            <a:ext cx="2066100" cy="36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Ecliptica (aardbaan)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17725F2-C8D5-6C4B-A183-52267914A455}"/>
              </a:ext>
            </a:extLst>
          </p:cNvPr>
          <p:cNvSpPr txBox="1">
            <a:spLocks/>
          </p:cNvSpPr>
          <p:nvPr/>
        </p:nvSpPr>
        <p:spPr>
          <a:xfrm>
            <a:off x="10212636" y="454593"/>
            <a:ext cx="1835963" cy="607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Eclipticavlak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(baanvlak van de aarde)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BD459E-DD82-2D44-BA78-2C0C564A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38EF2BA-B803-754B-8913-4AF30CF2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2022 | eclips2022.be</a:t>
            </a:r>
          </a:p>
        </p:txBody>
      </p:sp>
    </p:spTree>
    <p:extLst>
      <p:ext uri="{BB962C8B-B14F-4D97-AF65-F5344CB8AC3E}">
        <p14:creationId xmlns:p14="http://schemas.microsoft.com/office/powerpoint/2010/main" val="704204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14754</TotalTime>
  <Words>880</Words>
  <Application>Microsoft Macintosh PowerPoint</Application>
  <PresentationFormat>Widescreen</PresentationFormat>
  <Paragraphs>271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Montserrat Black</vt:lpstr>
      <vt:lpstr>Montserrat ExtraBold</vt:lpstr>
      <vt:lpstr>Montserrat SemiBold</vt:lpstr>
      <vt:lpstr>Montserrat Thin</vt:lpstr>
      <vt:lpstr>Office Theme</vt:lpstr>
      <vt:lpstr>ECLIPS 2022</vt:lpstr>
      <vt:lpstr>PowerPoint Presentation</vt:lpstr>
      <vt:lpstr>Zon, aarde en maan</vt:lpstr>
      <vt:lpstr>De zon: onze ster</vt:lpstr>
      <vt:lpstr>De aarde: onze planeet</vt:lpstr>
      <vt:lpstr>De maan: onze satelliet</vt:lpstr>
      <vt:lpstr>eclips: grootte maan &amp; zon</vt:lpstr>
      <vt:lpstr>Eclips: maanfasen</vt:lpstr>
      <vt:lpstr>eclips: maanknopen</vt:lpstr>
      <vt:lpstr>eclips: totale eclips</vt:lpstr>
      <vt:lpstr>PowerPoint Presentation</vt:lpstr>
      <vt:lpstr>eclips: gedeeltelijke eclips</vt:lpstr>
      <vt:lpstr>PowerPoint Presentation</vt:lpstr>
      <vt:lpstr>Eclips 25 oktober 2022 </vt:lpstr>
      <vt:lpstr>Eclips 2022: traject schaduw  </vt:lpstr>
      <vt:lpstr>Veilig waarnemen</vt:lpstr>
      <vt:lpstr>Veilig waarnemen: ECLIPSBRIL</vt:lpstr>
      <vt:lpstr>ECLIPS2022.BE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ECLIPS 10 JUNI 2021</dc:title>
  <dc:subject>zonsverduistering en oogveiligheid</dc:subject>
  <dc:creator>Vlaamse Volkssterrenwachten</dc:creator>
  <cp:keywords/>
  <dc:description/>
  <cp:lastModifiedBy>Matti A</cp:lastModifiedBy>
  <cp:revision>221</cp:revision>
  <cp:lastPrinted>2022-04-15T17:02:21Z</cp:lastPrinted>
  <dcterms:created xsi:type="dcterms:W3CDTF">2021-03-08T13:23:11Z</dcterms:created>
  <dcterms:modified xsi:type="dcterms:W3CDTF">2022-09-14T07:41:15Z</dcterms:modified>
  <cp:category/>
</cp:coreProperties>
</file>