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323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2413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775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581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29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505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8907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011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8019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59097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7647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53FC3-FB79-42C7-9E16-282AAE91131D}" type="datetimeFigureOut">
              <a:rPr lang="nl-BE" smtClean="0"/>
              <a:t>28/05/2018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46C9B-1ECE-451C-9BB4-7BCF2CBCF8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802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34816"/>
            <a:ext cx="73152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34369"/>
            <a:ext cx="9144000" cy="2387600"/>
          </a:xfrm>
        </p:spPr>
        <p:txBody>
          <a:bodyPr/>
          <a:lstStyle/>
          <a:p>
            <a:r>
              <a:rPr lang="nl-BE" sz="6600" b="1" cap="all" spc="3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68806"/>
            <a:ext cx="9144000" cy="1655762"/>
          </a:xfrm>
        </p:spPr>
        <p:txBody>
          <a:bodyPr/>
          <a:lstStyle/>
          <a:p>
            <a:r>
              <a:rPr lang="nl-BE" sz="4000" b="1" cap="all" spc="200" dirty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27-28 juli 2018</a:t>
            </a:r>
            <a:endParaRPr lang="nl-BE" sz="4000" spc="2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BE" dirty="0"/>
          </a:p>
        </p:txBody>
      </p:sp>
      <p:grpSp>
        <p:nvGrpSpPr>
          <p:cNvPr id="11" name="Group 10"/>
          <p:cNvGrpSpPr/>
          <p:nvPr/>
        </p:nvGrpSpPr>
        <p:grpSpPr>
          <a:xfrm>
            <a:off x="1493909" y="5919871"/>
            <a:ext cx="9204183" cy="720000"/>
            <a:chOff x="1134060" y="5576971"/>
            <a:chExt cx="9204183" cy="720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060" y="5576971"/>
              <a:ext cx="3754867" cy="720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721" y="5576971"/>
              <a:ext cx="1560876" cy="7200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859390" y="5576971"/>
              <a:ext cx="1478853" cy="720000"/>
              <a:chOff x="8859390" y="5550048"/>
              <a:chExt cx="1478853" cy="72000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9390" y="5550048"/>
                <a:ext cx="1478853" cy="720000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8859390" y="6191250"/>
                <a:ext cx="1478853" cy="78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80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11476979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Helderheid van de verduistering &gt; afhankelijk van hoeveelheid stof, vochtigheid, ... atmosfeer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Schaal van Danjon</a:t>
            </a:r>
            <a:r>
              <a:rPr lang="nl-BE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&gt; schaal van 0 tot 4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Doe het zelf! &gt; verrekijker voor de randen!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hoe rood?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14" y="3571807"/>
            <a:ext cx="10058400" cy="18681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8025" y="6025683"/>
            <a:ext cx="11073516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zeer donker     donkergrijs/bruin       roestkleur 	        baksteenrood         koper/oranje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nl-BE" spc="1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      (</a:t>
            </a:r>
            <a:r>
              <a:rPr lang="nl-BE" spc="1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lichte rand</a:t>
            </a:r>
            <a:r>
              <a:rPr lang="nl-BE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(</a:t>
            </a:r>
            <a:r>
              <a:rPr lang="nl-BE" spc="1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gelige rand) </a:t>
            </a:r>
            <a:r>
              <a:rPr lang="nl-BE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(blauwige </a:t>
            </a:r>
            <a:r>
              <a:rPr lang="nl-BE" spc="1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rand)</a:t>
            </a:r>
            <a:endParaRPr lang="nl-BE" spc="1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8025" y="5627187"/>
            <a:ext cx="10000089" cy="36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BE" b="1" spc="100" dirty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b="1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0		           1		  2		     3		         4</a:t>
            </a:r>
            <a:r>
              <a:rPr lang="nl-BE" spc="100" dirty="0" smtClean="0">
                <a:solidFill>
                  <a:schemeClr val="bg1"/>
                </a:solidFill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nl-BE" spc="100" dirty="0">
              <a:solidFill>
                <a:schemeClr val="bg1"/>
              </a:solidFill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1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015"/>
            <a:ext cx="9144000" cy="2387600"/>
          </a:xfrm>
        </p:spPr>
        <p:txBody>
          <a:bodyPr/>
          <a:lstStyle/>
          <a:p>
            <a:r>
              <a:rPr lang="nl-BE" sz="66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Zin in meer?</a:t>
            </a:r>
            <a:r>
              <a:rPr lang="nl-BE" dirty="0"/>
              <a:t/>
            </a:r>
            <a:br>
              <a:rPr lang="nl-BE" dirty="0"/>
            </a:b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02836"/>
            <a:ext cx="9144000" cy="1655762"/>
          </a:xfrm>
        </p:spPr>
        <p:txBody>
          <a:bodyPr>
            <a:normAutofit/>
          </a:bodyPr>
          <a:lstStyle/>
          <a:p>
            <a:r>
              <a:rPr lang="nl-BE" sz="7200" b="1" cap="all" spc="2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www.eclipsen.be</a:t>
            </a:r>
            <a:endParaRPr lang="nl-BE" sz="4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93909" y="5919871"/>
            <a:ext cx="9204183" cy="720000"/>
            <a:chOff x="1134060" y="5576971"/>
            <a:chExt cx="9204183" cy="720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060" y="5576971"/>
              <a:ext cx="3754867" cy="7200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3721" y="5576971"/>
              <a:ext cx="1560876" cy="720000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859390" y="5576971"/>
              <a:ext cx="1478853" cy="720000"/>
              <a:chOff x="8859390" y="5550048"/>
              <a:chExt cx="1478853" cy="720000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9390" y="5550048"/>
                <a:ext cx="1478853" cy="720000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8859390" y="6191250"/>
                <a:ext cx="1478853" cy="787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469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120" y="1382989"/>
            <a:ext cx="3836697" cy="48241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De MAAN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cijfers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Gemiddelde afstand tot de aarde: 	384 400 km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Omloopperiode:				27,3 dagen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Omloopsnelheid: 				3 680 km/h 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Straal: 				1 737,5 km 	</a:t>
            </a:r>
            <a:b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				</a:t>
            </a:r>
            <a:r>
              <a:rPr lang="nl-BE" sz="16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0,27 x aarde 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Temperatuur:				-233 / 123°C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Zwaartekracht:				0,166 x aarde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1600" dirty="0" smtClean="0">
                <a:solidFill>
                  <a:srgbClr val="92D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		</a:t>
            </a:r>
            <a:r>
              <a:rPr lang="nl-BE" sz="16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kg &gt; 16,6 kg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4577" y="3206756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vlakten (“zeeën”)</a:t>
            </a:r>
            <a:endParaRPr lang="nl-BE" dirty="0">
              <a:solidFill>
                <a:schemeClr val="bg1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284791" y="2311866"/>
            <a:ext cx="928179" cy="87982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l 13"/>
          <p:cNvSpPr/>
          <p:nvPr/>
        </p:nvSpPr>
        <p:spPr>
          <a:xfrm>
            <a:off x="10502774" y="4673209"/>
            <a:ext cx="324000" cy="324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TextBox 15"/>
          <p:cNvSpPr txBox="1"/>
          <p:nvPr/>
        </p:nvSpPr>
        <p:spPr>
          <a:xfrm>
            <a:off x="10224500" y="4997341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bergen</a:t>
            </a:r>
            <a:endParaRPr lang="nl-BE" dirty="0">
              <a:solidFill>
                <a:schemeClr val="bg1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8739703" y="4997209"/>
            <a:ext cx="324000" cy="32400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8450516" y="4615068"/>
            <a:ext cx="910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kraters</a:t>
            </a:r>
            <a:endParaRPr lang="nl-BE" dirty="0">
              <a:solidFill>
                <a:schemeClr val="bg1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57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De MAAN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fasen of schijngestalten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Maan weerkaatst zonlicht ≠ zelf geen licht!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Verlichte zijde = zichtbaar op aarde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 fasen en 4 overgangen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Volle maan tot volle maan = 29,5 dagen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80" y="4311179"/>
            <a:ext cx="4252728" cy="2340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7" y="4225106"/>
            <a:ext cx="4163097" cy="251229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652049" y="5281694"/>
            <a:ext cx="805760" cy="399115"/>
          </a:xfrm>
          <a:prstGeom prst="right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up 6"/>
          <p:cNvGrpSpPr/>
          <p:nvPr/>
        </p:nvGrpSpPr>
        <p:grpSpPr>
          <a:xfrm>
            <a:off x="7342437" y="1596905"/>
            <a:ext cx="4395468" cy="2700444"/>
            <a:chOff x="7342437" y="1596905"/>
            <a:chExt cx="4395468" cy="2700444"/>
          </a:xfrm>
        </p:grpSpPr>
        <p:sp>
          <p:nvSpPr>
            <p:cNvPr id="9" name="Text Placeholder 4"/>
            <p:cNvSpPr txBox="1">
              <a:spLocks/>
            </p:cNvSpPr>
            <p:nvPr/>
          </p:nvSpPr>
          <p:spPr>
            <a:xfrm>
              <a:off x="7342437" y="1596905"/>
              <a:ext cx="4182813" cy="2571400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  <a:tabLst>
                  <a:tab pos="2159000" algn="l"/>
                </a:tabLst>
              </a:pPr>
              <a:r>
                <a:rPr lang="nl-BE" sz="20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1 nieuwe maan</a:t>
              </a:r>
            </a:p>
            <a:p>
              <a:pPr marL="0" indent="0">
                <a:lnSpc>
                  <a:spcPct val="150000"/>
                </a:lnSpc>
                <a:buNone/>
                <a:tabLst>
                  <a:tab pos="2159000" algn="l"/>
                </a:tabLst>
              </a:pPr>
              <a:r>
                <a:rPr lang="nl-BE" sz="20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2 eerste kwartier maan</a:t>
              </a:r>
            </a:p>
            <a:p>
              <a:pPr marL="0" indent="0">
                <a:lnSpc>
                  <a:spcPct val="150000"/>
                </a:lnSpc>
                <a:buNone/>
                <a:tabLst>
                  <a:tab pos="2159000" algn="l"/>
                </a:tabLst>
              </a:pPr>
              <a:r>
                <a:rPr lang="nl-BE" sz="20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3 volle maan</a:t>
              </a:r>
            </a:p>
            <a:p>
              <a:pPr marL="0" indent="0">
                <a:lnSpc>
                  <a:spcPct val="150000"/>
                </a:lnSpc>
                <a:buNone/>
                <a:tabLst>
                  <a:tab pos="2159000" algn="l"/>
                </a:tabLst>
              </a:pPr>
              <a:r>
                <a:rPr lang="nl-BE" sz="2000" dirty="0" smtClean="0">
                  <a:solidFill>
                    <a:schemeClr val="bg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4 laatste kwartier maan</a:t>
              </a:r>
            </a:p>
            <a:p>
              <a:pPr marL="342900" indent="-342900">
                <a:buFontTx/>
                <a:buChar char="-"/>
                <a:tabLst>
                  <a:tab pos="2159000" algn="l"/>
                </a:tabLst>
              </a:pPr>
              <a:endParaRPr lang="nl-B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nl-B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 Placeholder 4"/>
            <p:cNvSpPr txBox="1">
              <a:spLocks/>
            </p:cNvSpPr>
            <p:nvPr/>
          </p:nvSpPr>
          <p:spPr>
            <a:xfrm>
              <a:off x="7555092" y="1922330"/>
              <a:ext cx="4182813" cy="237501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1800"/>
                </a:spcBef>
                <a:buNone/>
                <a:tabLst>
                  <a:tab pos="2159000" algn="l"/>
                </a:tabLst>
              </a:pPr>
              <a:r>
                <a:rPr lang="nl-BE" sz="1600" dirty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j</a:t>
              </a:r>
              <a:r>
                <a:rPr lang="nl-BE" sz="1600" dirty="0" smtClean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onge maansikkel</a:t>
              </a:r>
            </a:p>
            <a:p>
              <a:pPr marL="0" indent="0">
                <a:lnSpc>
                  <a:spcPct val="150000"/>
                </a:lnSpc>
                <a:spcBef>
                  <a:spcPts val="1800"/>
                </a:spcBef>
                <a:buNone/>
                <a:tabLst>
                  <a:tab pos="2159000" algn="l"/>
                </a:tabLst>
              </a:pPr>
              <a:r>
                <a:rPr lang="nl-BE" sz="1600" dirty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</a:t>
              </a:r>
              <a:r>
                <a:rPr lang="nl-BE" sz="1600" dirty="0" smtClean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assende maan</a:t>
              </a:r>
            </a:p>
            <a:p>
              <a:pPr marL="0" indent="0">
                <a:lnSpc>
                  <a:spcPct val="150000"/>
                </a:lnSpc>
                <a:spcBef>
                  <a:spcPts val="1800"/>
                </a:spcBef>
                <a:buNone/>
                <a:tabLst>
                  <a:tab pos="2159000" algn="l"/>
                </a:tabLst>
              </a:pPr>
              <a:r>
                <a:rPr lang="nl-BE" sz="1600" dirty="0" smtClean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afnemende maan</a:t>
              </a:r>
            </a:p>
            <a:p>
              <a:pPr marL="0" indent="0">
                <a:lnSpc>
                  <a:spcPct val="150000"/>
                </a:lnSpc>
                <a:spcBef>
                  <a:spcPts val="1800"/>
                </a:spcBef>
                <a:buNone/>
                <a:tabLst>
                  <a:tab pos="2159000" algn="l"/>
                </a:tabLst>
              </a:pPr>
              <a:r>
                <a:rPr lang="nl-BE" sz="1600" dirty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a</a:t>
              </a:r>
              <a:r>
                <a:rPr lang="nl-BE" sz="1600" dirty="0" smtClean="0">
                  <a:solidFill>
                    <a:srgbClr val="8C4B46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fnemende maansikkel</a:t>
              </a:r>
            </a:p>
            <a:p>
              <a:pPr marL="342900" indent="-342900">
                <a:buFontTx/>
                <a:buChar char="-"/>
                <a:tabLst>
                  <a:tab pos="2159000" algn="l"/>
                </a:tabLst>
              </a:pPr>
              <a:endParaRPr lang="nl-BE" sz="2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endParaRPr lang="nl-B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" name="Text Placeholder 4"/>
          <p:cNvSpPr txBox="1">
            <a:spLocks/>
          </p:cNvSpPr>
          <p:nvPr/>
        </p:nvSpPr>
        <p:spPr>
          <a:xfrm>
            <a:off x="1947674" y="5253245"/>
            <a:ext cx="328801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3145144" y="6499870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4303306" y="5253245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lang="nl-BE" sz="16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3126094" y="3997099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7577744" y="4463473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lang="nl-BE" sz="16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10692937" y="4463473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9123360" y="5268163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7577744" y="6039904"/>
            <a:ext cx="403663" cy="4560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lang="nl-BE" sz="1600" b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29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hoe kan dat?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Zon – aarde – maan op één lijn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Altijd bij volle maan </a:t>
            </a:r>
            <a:r>
              <a:rPr lang="nl-BE" sz="16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(niet elke volle maan!)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Maan in aardschaduw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023" y="1394741"/>
            <a:ext cx="5493202" cy="218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4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527" y="4387670"/>
            <a:ext cx="2171403" cy="20082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Schaduw aarde bepaalt verduistering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 aardschaduwen:		kernschaduw (umbra)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bijschaduw (penumbra)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	antischaduw (antumbra)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Verschillende soorten verduisteringen</a:t>
            </a:r>
            <a:endParaRPr lang="nl-BE" sz="1600" dirty="0" smtClean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Pictur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3" y="4764530"/>
            <a:ext cx="1688798" cy="141394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Text Placeholder 4"/>
          <p:cNvSpPr txBox="1">
            <a:spLocks/>
          </p:cNvSpPr>
          <p:nvPr/>
        </p:nvSpPr>
        <p:spPr>
          <a:xfrm>
            <a:off x="610553" y="6272951"/>
            <a:ext cx="794013" cy="37008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TOTAAL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524" y="4552950"/>
            <a:ext cx="1846723" cy="180510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7" name="Text Placeholder 4"/>
          <p:cNvSpPr txBox="1">
            <a:spLocks/>
          </p:cNvSpPr>
          <p:nvPr/>
        </p:nvSpPr>
        <p:spPr>
          <a:xfrm>
            <a:off x="2285351" y="6272951"/>
            <a:ext cx="1638811" cy="3700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GEDEELTELIJK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Placeholder 4"/>
          <p:cNvSpPr txBox="1">
            <a:spLocks/>
          </p:cNvSpPr>
          <p:nvPr/>
        </p:nvSpPr>
        <p:spPr>
          <a:xfrm>
            <a:off x="4390567" y="6272951"/>
            <a:ext cx="1638811" cy="37008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  <a:tabLst>
                <a:tab pos="2159000" algn="l"/>
              </a:tabLst>
            </a:pPr>
            <a:r>
              <a:rPr lang="nl-BE" sz="16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PENUMBRAAL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aardschaduw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370259" y="1871586"/>
            <a:ext cx="3913841" cy="2586883"/>
            <a:chOff x="6621703" y="1394741"/>
            <a:chExt cx="3913841" cy="2586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1703" y="1394741"/>
              <a:ext cx="3913841" cy="218483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7757160" y="2487158"/>
              <a:ext cx="2628674" cy="1494466"/>
              <a:chOff x="-295576" y="0"/>
              <a:chExt cx="2628674" cy="149474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67732" y="65315"/>
                <a:ext cx="0" cy="552091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 Box 7"/>
              <p:cNvSpPr txBox="1"/>
              <p:nvPr/>
            </p:nvSpPr>
            <p:spPr>
              <a:xfrm>
                <a:off x="-295576" y="284153"/>
                <a:ext cx="952801" cy="46733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BE" sz="1600" b="1" spc="10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Umbra</a:t>
                </a:r>
                <a:endParaRPr lang="nl-BE" sz="1000" b="1" spc="1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1102047" y="316524"/>
                <a:ext cx="0" cy="688975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 Box 9"/>
              <p:cNvSpPr txBox="1"/>
              <p:nvPr/>
            </p:nvSpPr>
            <p:spPr>
              <a:xfrm>
                <a:off x="2691" y="709122"/>
                <a:ext cx="1179297" cy="44220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BE" sz="1400" b="1" spc="10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Penumbra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258182" y="0"/>
                <a:ext cx="0" cy="1365790"/>
              </a:xfrm>
              <a:prstGeom prst="line">
                <a:avLst/>
              </a:prstGeom>
              <a:ln w="19050">
                <a:solidFill>
                  <a:srgbClr val="C00000"/>
                </a:solidFill>
                <a:head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 Box 12"/>
              <p:cNvSpPr txBox="1"/>
              <p:nvPr/>
            </p:nvSpPr>
            <p:spPr>
              <a:xfrm>
                <a:off x="1181988" y="1080388"/>
                <a:ext cx="1151110" cy="41435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BE" sz="1400" b="1" spc="100" dirty="0">
                    <a:solidFill>
                      <a:schemeClr val="bg1"/>
                    </a:solidFill>
                    <a:effectLst/>
                    <a:latin typeface="Segoe UI" panose="020B05020402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Antumbra</a:t>
                </a:r>
              </a:p>
            </p:txBody>
          </p:sp>
        </p:grpSp>
      </p:grpSp>
      <p:sp>
        <p:nvSpPr>
          <p:cNvPr id="20" name="Text Placeholder 4"/>
          <p:cNvSpPr txBox="1">
            <a:spLocks/>
          </p:cNvSpPr>
          <p:nvPr/>
        </p:nvSpPr>
        <p:spPr>
          <a:xfrm>
            <a:off x="6733124" y="4661033"/>
            <a:ext cx="5773735" cy="165075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Totaal: maan volledig in umbra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Gedeeltelijk: maan deels in umbra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Penumbraal: maan in penumbra </a:t>
            </a:r>
            <a:r>
              <a:rPr lang="nl-BE" sz="16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(niet zichtbaar)</a:t>
            </a: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90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Niet elke volle maan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Hoek baanvlak maan met aarde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Enkel eclips mogelijk in knopen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Evenveel maans- als zonsverduisteringen</a:t>
            </a:r>
            <a:endParaRPr lang="nl-BE" sz="1600" dirty="0" smtClean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elke maand eentje?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60635" y="1837913"/>
            <a:ext cx="6485037" cy="4235126"/>
            <a:chOff x="5265385" y="1314038"/>
            <a:chExt cx="6485037" cy="42351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385" y="1314038"/>
              <a:ext cx="6485037" cy="4235126"/>
            </a:xfrm>
            <a:prstGeom prst="rect">
              <a:avLst/>
            </a:prstGeom>
          </p:spPr>
        </p:pic>
        <p:sp>
          <p:nvSpPr>
            <p:cNvPr id="24" name="Text Box 23"/>
            <p:cNvSpPr txBox="1"/>
            <p:nvPr/>
          </p:nvSpPr>
          <p:spPr>
            <a:xfrm>
              <a:off x="8229345" y="2589704"/>
              <a:ext cx="657543" cy="2774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nl-BE" sz="1400" b="1" spc="1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ZON</a:t>
              </a:r>
            </a:p>
          </p:txBody>
        </p:sp>
        <p:sp>
          <p:nvSpPr>
            <p:cNvPr id="25" name="Text Box 24"/>
            <p:cNvSpPr txBox="1"/>
            <p:nvPr/>
          </p:nvSpPr>
          <p:spPr>
            <a:xfrm>
              <a:off x="9727246" y="3154106"/>
              <a:ext cx="1759903" cy="27749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nl-BE" sz="1400" b="1" spc="1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ECLIPTICAVLAK</a:t>
              </a:r>
            </a:p>
          </p:txBody>
        </p:sp>
        <p:sp>
          <p:nvSpPr>
            <p:cNvPr id="29" name="Text Box 25"/>
            <p:cNvSpPr txBox="1"/>
            <p:nvPr/>
          </p:nvSpPr>
          <p:spPr>
            <a:xfrm>
              <a:off x="8176591" y="4755005"/>
              <a:ext cx="605473" cy="24384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nl-BE" sz="1400" b="1" spc="100" dirty="0">
                  <a:solidFill>
                    <a:schemeClr val="bg1"/>
                  </a:solidFill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6375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4016"/>
            <a:ext cx="11915459" cy="4603983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 verduisterd bij opkomst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23u13 einde totaliteit &gt; nog tot 00u19 gedeeltelijk verduisterd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Grootste deel vrij laag aan de horizon</a:t>
            </a:r>
            <a:endParaRPr lang="nl-BE" sz="1600" dirty="0" smtClean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27-28 juli 2018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Text Box 48"/>
          <p:cNvSpPr txBox="1"/>
          <p:nvPr/>
        </p:nvSpPr>
        <p:spPr>
          <a:xfrm>
            <a:off x="1182081" y="5633604"/>
            <a:ext cx="1660990" cy="77195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b="1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Begin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21:30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49"/>
          <p:cNvSpPr txBox="1"/>
          <p:nvPr/>
        </p:nvSpPr>
        <p:spPr>
          <a:xfrm>
            <a:off x="3662013" y="4201932"/>
            <a:ext cx="1406253" cy="724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b="1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MAX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22:21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 Box 50"/>
          <p:cNvSpPr txBox="1"/>
          <p:nvPr/>
        </p:nvSpPr>
        <p:spPr>
          <a:xfrm>
            <a:off x="5353347" y="3319162"/>
            <a:ext cx="1676587" cy="7063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b="1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Einde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23:13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1"/>
          <p:cNvSpPr txBox="1"/>
          <p:nvPr/>
        </p:nvSpPr>
        <p:spPr>
          <a:xfrm>
            <a:off x="5615368" y="6006162"/>
            <a:ext cx="1406253" cy="12411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nl-BE" sz="1400" cap="all" spc="200" dirty="0">
                <a:solidFill>
                  <a:srgbClr val="FFFFFF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MARS</a:t>
            </a:r>
            <a:endParaRPr lang="nl-BE" sz="1400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5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58" y="2792474"/>
            <a:ext cx="6594842" cy="4065526"/>
          </a:xfrm>
          <a:prstGeom prst="rect">
            <a:avLst/>
          </a:prstGeom>
        </p:spPr>
      </p:pic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Zoek de juiste uren!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Bekijk het weerbericht (kleed je warm indien nodig)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Goede locatie (donker)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Fotocamera (telelens)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Verrekijker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Rood lampje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Geen eclipsbril nodig ;)</a:t>
            </a:r>
            <a:endParaRPr lang="nl-BE" sz="1600" dirty="0" smtClean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waarnemen – tips!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91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 txBox="1">
            <a:spLocks/>
          </p:cNvSpPr>
          <p:nvPr/>
        </p:nvSpPr>
        <p:spPr>
          <a:xfrm>
            <a:off x="354562" y="1596904"/>
            <a:ext cx="7548465" cy="49562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Rayleigh principe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Wit licht = kleuren regenboog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Lichtbreking in de lucht (atmosfeer)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Blauw meer verstrooid dan rood </a:t>
            </a: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r>
              <a:rPr lang="nl-BE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Zonlicht buigt ook af op de atmosfeer = maan beschijnen</a:t>
            </a:r>
            <a:endParaRPr lang="nl-BE" sz="1600" dirty="0" smtClean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None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Tx/>
              <a:buChar char="-"/>
              <a:tabLst>
                <a:tab pos="2159000" algn="l"/>
              </a:tabLst>
            </a:pPr>
            <a:endParaRPr lang="nl-BE" sz="2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nl-BE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562" y="12016"/>
            <a:ext cx="11290042" cy="818408"/>
          </a:xfrm>
        </p:spPr>
        <p:txBody>
          <a:bodyPr>
            <a:noAutofit/>
          </a:bodyPr>
          <a:lstStyle/>
          <a:p>
            <a:pPr algn="l"/>
            <a:r>
              <a:rPr lang="nl-BE" sz="4500" b="1" cap="all" spc="3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Maaneclips </a:t>
            </a:r>
            <a:r>
              <a:rPr lang="nl-BE" sz="2400" b="1" cap="all" spc="300" dirty="0" smtClean="0">
                <a:solidFill>
                  <a:srgbClr val="8C4B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waarom rood?</a:t>
            </a:r>
            <a:endParaRPr lang="nl-BE" sz="2400" dirty="0">
              <a:solidFill>
                <a:srgbClr val="8C4B46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86" y="1725433"/>
            <a:ext cx="7246387" cy="2671255"/>
          </a:xfrm>
          <a:prstGeom prst="rect">
            <a:avLst/>
          </a:prstGeom>
        </p:spPr>
      </p:pic>
      <p:sp>
        <p:nvSpPr>
          <p:cNvPr id="5" name="Text Box 14"/>
          <p:cNvSpPr txBox="1"/>
          <p:nvPr/>
        </p:nvSpPr>
        <p:spPr>
          <a:xfrm>
            <a:off x="4862141" y="1666710"/>
            <a:ext cx="807139" cy="70278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BE" sz="1400" b="1" spc="100" dirty="0">
                <a:solidFill>
                  <a:srgbClr val="76717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</a:t>
            </a:r>
            <a:br>
              <a:rPr lang="nl-BE" sz="1400" b="1" spc="100" dirty="0">
                <a:solidFill>
                  <a:srgbClr val="76717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400" b="1" spc="100" dirty="0">
                <a:solidFill>
                  <a:srgbClr val="76717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LICHT</a:t>
            </a:r>
            <a:endParaRPr lang="nl-BE" sz="1400" b="1" spc="100" dirty="0">
              <a:effectLst/>
              <a:latin typeface="Segoe UI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27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320</Words>
  <Application>Microsoft Office PowerPoint</Application>
  <PresentationFormat>Widescreen</PresentationFormat>
  <Paragraphs>103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Franklin Gothic Demi</vt:lpstr>
      <vt:lpstr>Segoe UI</vt:lpstr>
      <vt:lpstr>Tahoma</vt:lpstr>
      <vt:lpstr>Times New Roman</vt:lpstr>
      <vt:lpstr>Office Theme</vt:lpstr>
      <vt:lpstr>MAANECLIPS </vt:lpstr>
      <vt:lpstr>De MAAN in cijfers</vt:lpstr>
      <vt:lpstr>De MAAN fasen of schijngestalten</vt:lpstr>
      <vt:lpstr>Maaneclips hoe kan dat?</vt:lpstr>
      <vt:lpstr>Maaneclips aardschaduw</vt:lpstr>
      <vt:lpstr>Maaneclips elke maand eentje?</vt:lpstr>
      <vt:lpstr>Maaneclips 27-28 juli 2018</vt:lpstr>
      <vt:lpstr>Maaneclips waarnemen – tips!</vt:lpstr>
      <vt:lpstr>Maaneclips waarom rood?</vt:lpstr>
      <vt:lpstr>Maaneclips hoe rood?</vt:lpstr>
      <vt:lpstr>Zin in meer?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MAANECLIPS</dc:title>
  <dc:creator>Matti Agemans</dc:creator>
  <cp:lastModifiedBy>Matti Agemans</cp:lastModifiedBy>
  <cp:revision>23</cp:revision>
  <dcterms:created xsi:type="dcterms:W3CDTF">2018-04-05T13:08:32Z</dcterms:created>
  <dcterms:modified xsi:type="dcterms:W3CDTF">2018-05-28T13:39:57Z</dcterms:modified>
</cp:coreProperties>
</file>